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5.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6.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7.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8.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9.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10.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11.xml" ContentType="application/vnd.openxmlformats-officedocument.theme+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2.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8" r:id="rId3"/>
    <p:sldMasterId id="2147483696" r:id="rId4"/>
    <p:sldMasterId id="2147483714" r:id="rId5"/>
    <p:sldMasterId id="2147483732" r:id="rId6"/>
    <p:sldMasterId id="2147483750" r:id="rId7"/>
    <p:sldMasterId id="2147483768" r:id="rId8"/>
    <p:sldMasterId id="2147483786" r:id="rId9"/>
    <p:sldMasterId id="2147483804" r:id="rId10"/>
    <p:sldMasterId id="2147483822" r:id="rId11"/>
    <p:sldMasterId id="2147483840" r:id="rId12"/>
    <p:sldMasterId id="2147483858" r:id="rId13"/>
  </p:sldMasterIdLst>
  <p:notesMasterIdLst>
    <p:notesMasterId r:id="rId31"/>
  </p:notesMasterIdLst>
  <p:sldIdLst>
    <p:sldId id="258" r:id="rId14"/>
    <p:sldId id="274" r:id="rId15"/>
    <p:sldId id="259" r:id="rId16"/>
    <p:sldId id="260" r:id="rId17"/>
    <p:sldId id="273" r:id="rId18"/>
    <p:sldId id="262" r:id="rId19"/>
    <p:sldId id="263" r:id="rId20"/>
    <p:sldId id="264" r:id="rId21"/>
    <p:sldId id="269" r:id="rId22"/>
    <p:sldId id="265" r:id="rId23"/>
    <p:sldId id="266" r:id="rId24"/>
    <p:sldId id="267" r:id="rId25"/>
    <p:sldId id="268" r:id="rId26"/>
    <p:sldId id="270" r:id="rId27"/>
    <p:sldId id="271" r:id="rId28"/>
    <p:sldId id="272" r:id="rId29"/>
    <p:sldId id="25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2AA02B-BC9D-4CE7-B3A3-4B324DB213EC}" type="datetimeFigureOut">
              <a:rPr lang="en-IE" smtClean="0"/>
              <a:t>22/11/2016</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20CCF8-BCE7-41D8-914F-11B2FEC4DE80}" type="slidenum">
              <a:rPr lang="en-IE" smtClean="0"/>
              <a:t>‹#›</a:t>
            </a:fld>
            <a:endParaRPr lang="en-IE"/>
          </a:p>
        </p:txBody>
      </p:sp>
    </p:spTree>
    <p:extLst>
      <p:ext uri="{BB962C8B-B14F-4D97-AF65-F5344CB8AC3E}">
        <p14:creationId xmlns:p14="http://schemas.microsoft.com/office/powerpoint/2010/main" val="1167480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66A4BE-6C75-44E0-A730-66AFBE10E1C4}" type="slidenum">
              <a:rPr lang="en-IE" smtClean="0"/>
              <a:t>1</a:t>
            </a:fld>
            <a:endParaRPr lang="en-IE"/>
          </a:p>
        </p:txBody>
      </p:sp>
    </p:spTree>
    <p:extLst>
      <p:ext uri="{BB962C8B-B14F-4D97-AF65-F5344CB8AC3E}">
        <p14:creationId xmlns:p14="http://schemas.microsoft.com/office/powerpoint/2010/main" val="3558788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adjust</a:t>
            </a:r>
            <a:endParaRPr lang="en-GB" dirty="0"/>
          </a:p>
        </p:txBody>
      </p:sp>
      <p:sp>
        <p:nvSpPr>
          <p:cNvPr id="4" name="Slide Number Placeholder 3"/>
          <p:cNvSpPr>
            <a:spLocks noGrp="1"/>
          </p:cNvSpPr>
          <p:nvPr>
            <p:ph type="sldNum" sz="quarter" idx="10"/>
          </p:nvPr>
        </p:nvSpPr>
        <p:spPr/>
        <p:txBody>
          <a:bodyPr/>
          <a:lstStyle/>
          <a:p>
            <a:fld id="{64D5603C-97C1-424B-BE50-CBF80FFF2263}"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558273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122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7BD9622-1570-400A-A730-F221B4630A66}" type="slidenum">
              <a:rPr lang="en-GB" altLang="en-US">
                <a:solidFill>
                  <a:srgbClr val="000000"/>
                </a:solidFill>
              </a:rPr>
              <a:pPr>
                <a:spcBef>
                  <a:spcPct val="0"/>
                </a:spcBef>
              </a:pPr>
              <a:t>9</a:t>
            </a:fld>
            <a:endParaRPr lang="en-GB" altLang="en-US">
              <a:solidFill>
                <a:srgbClr val="000000"/>
              </a:solidFill>
            </a:endParaRPr>
          </a:p>
        </p:txBody>
      </p:sp>
    </p:spTree>
    <p:extLst>
      <p:ext uri="{BB962C8B-B14F-4D97-AF65-F5344CB8AC3E}">
        <p14:creationId xmlns:p14="http://schemas.microsoft.com/office/powerpoint/2010/main" val="3367750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75A5FE7-4AFE-4F1F-902D-006B11086F6B}" type="slidenum">
              <a:rPr lang="en-GB" altLang="en-US">
                <a:solidFill>
                  <a:prstClr val="black"/>
                </a:solidFill>
              </a:rPr>
              <a:pPr>
                <a:spcBef>
                  <a:spcPct val="0"/>
                </a:spcBef>
              </a:pPr>
              <a:t>11</a:t>
            </a:fld>
            <a:endParaRPr lang="en-GB" altLang="en-US">
              <a:solidFill>
                <a:prstClr val="black"/>
              </a:solidFill>
            </a:endParaRPr>
          </a:p>
        </p:txBody>
      </p:sp>
    </p:spTree>
    <p:extLst>
      <p:ext uri="{BB962C8B-B14F-4D97-AF65-F5344CB8AC3E}">
        <p14:creationId xmlns:p14="http://schemas.microsoft.com/office/powerpoint/2010/main" val="2289789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E86E778-0745-4360-9A98-090606FE9C52}" type="slidenum">
              <a:rPr lang="en-GB" altLang="en-US">
                <a:solidFill>
                  <a:prstClr val="black"/>
                </a:solidFill>
              </a:rPr>
              <a:pPr>
                <a:spcBef>
                  <a:spcPct val="0"/>
                </a:spcBef>
              </a:pPr>
              <a:t>12</a:t>
            </a:fld>
            <a:endParaRPr lang="en-GB" altLang="en-US">
              <a:solidFill>
                <a:prstClr val="black"/>
              </a:solidFill>
            </a:endParaRPr>
          </a:p>
        </p:txBody>
      </p:sp>
    </p:spTree>
    <p:extLst>
      <p:ext uri="{BB962C8B-B14F-4D97-AF65-F5344CB8AC3E}">
        <p14:creationId xmlns:p14="http://schemas.microsoft.com/office/powerpoint/2010/main" val="2201374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2BDB075-4C8F-4541-BD12-DEE193DD8F8D}" type="slidenum">
              <a:rPr lang="en-GB" altLang="en-US">
                <a:solidFill>
                  <a:prstClr val="black"/>
                </a:solidFill>
              </a:rPr>
              <a:pPr>
                <a:spcBef>
                  <a:spcPct val="0"/>
                </a:spcBef>
              </a:pPr>
              <a:t>13</a:t>
            </a:fld>
            <a:endParaRPr lang="en-GB" altLang="en-US">
              <a:solidFill>
                <a:prstClr val="black"/>
              </a:solidFill>
            </a:endParaRPr>
          </a:p>
        </p:txBody>
      </p:sp>
    </p:spTree>
    <p:extLst>
      <p:ext uri="{BB962C8B-B14F-4D97-AF65-F5344CB8AC3E}">
        <p14:creationId xmlns:p14="http://schemas.microsoft.com/office/powerpoint/2010/main" val="4254765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D0E3994-0471-433A-8A26-1AB741632CB3}" type="slidenum">
              <a:rPr lang="en-GB" altLang="en-US">
                <a:solidFill>
                  <a:srgbClr val="000000"/>
                </a:solidFill>
              </a:rPr>
              <a:pPr>
                <a:spcBef>
                  <a:spcPct val="0"/>
                </a:spcBef>
              </a:pPr>
              <a:t>14</a:t>
            </a:fld>
            <a:endParaRPr lang="en-GB" altLang="en-US">
              <a:solidFill>
                <a:srgbClr val="000000"/>
              </a:solidFill>
            </a:endParaRPr>
          </a:p>
        </p:txBody>
      </p:sp>
    </p:spTree>
    <p:extLst>
      <p:ext uri="{BB962C8B-B14F-4D97-AF65-F5344CB8AC3E}">
        <p14:creationId xmlns:p14="http://schemas.microsoft.com/office/powerpoint/2010/main" val="576315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12B049E-A32E-48AF-8630-CFC419DB740A}" type="slidenum">
              <a:rPr lang="en-GB" altLang="en-US">
                <a:solidFill>
                  <a:srgbClr val="000000"/>
                </a:solidFill>
              </a:rPr>
              <a:pPr>
                <a:spcBef>
                  <a:spcPct val="0"/>
                </a:spcBef>
              </a:pPr>
              <a:t>15</a:t>
            </a:fld>
            <a:endParaRPr lang="en-GB" altLang="en-US">
              <a:solidFill>
                <a:srgbClr val="000000"/>
              </a:solidFill>
            </a:endParaRPr>
          </a:p>
        </p:txBody>
      </p:sp>
    </p:spTree>
    <p:extLst>
      <p:ext uri="{BB962C8B-B14F-4D97-AF65-F5344CB8AC3E}">
        <p14:creationId xmlns:p14="http://schemas.microsoft.com/office/powerpoint/2010/main" val="1339624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139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44FC778-AF00-4E40-96DD-0DF6D26549DA}" type="slidenum">
              <a:rPr lang="en-GB" altLang="en-US">
                <a:solidFill>
                  <a:srgbClr val="000000"/>
                </a:solidFill>
              </a:rPr>
              <a:pPr>
                <a:spcBef>
                  <a:spcPct val="0"/>
                </a:spcBef>
              </a:pPr>
              <a:t>16</a:t>
            </a:fld>
            <a:endParaRPr lang="en-GB" altLang="en-US">
              <a:solidFill>
                <a:srgbClr val="000000"/>
              </a:solidFill>
            </a:endParaRPr>
          </a:p>
        </p:txBody>
      </p:sp>
    </p:spTree>
    <p:extLst>
      <p:ext uri="{BB962C8B-B14F-4D97-AF65-F5344CB8AC3E}">
        <p14:creationId xmlns:p14="http://schemas.microsoft.com/office/powerpoint/2010/main" val="3850659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4F250BA5-774C-4EC4-8619-A1D74C211E89}" type="datetimeFigureOut">
              <a:rPr lang="en-IE" smtClean="0"/>
              <a:t>22/11/2016</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1FB64A2-12CC-49A1-8AC6-A1EECA97931D}" type="slidenum">
              <a:rPr lang="en-IE" smtClean="0"/>
              <a:t>‹#›</a:t>
            </a:fld>
            <a:endParaRPr lang="en-IE"/>
          </a:p>
        </p:txBody>
      </p:sp>
    </p:spTree>
    <p:extLst>
      <p:ext uri="{BB962C8B-B14F-4D97-AF65-F5344CB8AC3E}">
        <p14:creationId xmlns:p14="http://schemas.microsoft.com/office/powerpoint/2010/main" val="913696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4F250BA5-774C-4EC4-8619-A1D74C211E89}" type="datetimeFigureOut">
              <a:rPr lang="en-IE" smtClean="0"/>
              <a:t>22/11/2016</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1FB64A2-12CC-49A1-8AC6-A1EECA97931D}" type="slidenum">
              <a:rPr lang="en-IE" smtClean="0"/>
              <a:t>‹#›</a:t>
            </a:fld>
            <a:endParaRPr lang="en-IE"/>
          </a:p>
        </p:txBody>
      </p:sp>
    </p:spTree>
    <p:extLst>
      <p:ext uri="{BB962C8B-B14F-4D97-AF65-F5344CB8AC3E}">
        <p14:creationId xmlns:p14="http://schemas.microsoft.com/office/powerpoint/2010/main" val="320330287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D6BEEC4-2AD4-4E78-941A-25C0181710A3}" type="datetime1">
              <a:rPr lang="en-US" smtClean="0">
                <a:solidFill>
                  <a:prstClr val="black">
                    <a:tint val="75000"/>
                  </a:prstClr>
                </a:solidFill>
              </a:rPr>
              <a:pPr/>
              <a:t>11/22/2016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64798173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EF419F8-6694-4666-88A3-D8CBF8D1C34C}" type="datetime1">
              <a:rPr lang="en-US" smtClean="0">
                <a:solidFill>
                  <a:prstClr val="black">
                    <a:tint val="75000"/>
                  </a:prstClr>
                </a:solidFill>
              </a:rPr>
              <a:pPr/>
              <a:t>11/22/2016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51630831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40F50EB-9FF9-40A3-A52D-113BC0D7E2AA}" type="datetime1">
              <a:rPr lang="en-US" smtClean="0">
                <a:solidFill>
                  <a:prstClr val="black">
                    <a:tint val="75000"/>
                  </a:prstClr>
                </a:solidFill>
              </a:rPr>
              <a:pPr/>
              <a:t>11/22/2016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71022951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03C5F9-24D3-465D-8C86-5FDBE658D315}" type="datetime1">
              <a:rPr lang="en-US" smtClean="0">
                <a:solidFill>
                  <a:prstClr val="black">
                    <a:tint val="75000"/>
                  </a:prstClr>
                </a:solidFill>
              </a:rPr>
              <a:pPr/>
              <a:t>11/22/2016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43012307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9BC9DB-172D-41CC-9437-A5D295E38F27}" type="datetime1">
              <a:rPr lang="en-US" smtClean="0">
                <a:solidFill>
                  <a:prstClr val="black">
                    <a:tint val="75000"/>
                  </a:prstClr>
                </a:solidFill>
              </a:rPr>
              <a:pPr/>
              <a:t>11/22/2016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17916915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F26D62-69B4-4642-B6E1-4C04AD3E2855}" type="datetime1">
              <a:rPr lang="en-US" smtClean="0">
                <a:solidFill>
                  <a:prstClr val="black">
                    <a:tint val="75000"/>
                  </a:prstClr>
                </a:solidFill>
              </a:rPr>
              <a:pPr/>
              <a:t>11/22/2016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403744267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DCBCBB-E316-418E-90B4-64E6BE79DA1A}"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64593006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FEEED5-943C-4320-98AB-2BF596938062}"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p14="http://schemas.microsoft.com/office/powerpoint/2010/main" val="67715079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A2C5DB-B0B7-42E3-8E88-97D969859824}"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69575714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6629DE-2148-4DCB-9B44-374B94EDF3EA}"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558603396"/>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4F250BA5-774C-4EC4-8619-A1D74C211E89}" type="datetimeFigureOut">
              <a:rPr lang="en-IE" smtClean="0"/>
              <a:t>22/11/2016</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1FB64A2-12CC-49A1-8AC6-A1EECA97931D}" type="slidenum">
              <a:rPr lang="en-IE" smtClean="0"/>
              <a:t>‹#›</a:t>
            </a:fld>
            <a:endParaRPr lang="en-IE"/>
          </a:p>
        </p:txBody>
      </p:sp>
    </p:spTree>
    <p:extLst>
      <p:ext uri="{BB962C8B-B14F-4D97-AF65-F5344CB8AC3E}">
        <p14:creationId xmlns:p14="http://schemas.microsoft.com/office/powerpoint/2010/main" val="310727451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6629DE-2148-4DCB-9B44-374B94EDF3EA}"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606027961"/>
      </p:ext>
    </p:extLst>
  </p:cSld>
  <p:clrMapOvr>
    <a:masterClrMapping/>
  </p:clrMapOvr>
  <p:hf hdr="0"/>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ADFACD-79A2-4847-AA02-290492471E7C}"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89133050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69C43C1-961B-44D9-AD88-4CFD86C13476}"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57153312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24418" y="260350"/>
            <a:ext cx="10367433" cy="115728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1488018" y="1557338"/>
            <a:ext cx="10011833" cy="4525962"/>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fld id="{F1E03AE9-3362-4494-B00E-54711AC8CFFE}" type="datetime1">
              <a:rPr lang="en-US" smtClean="0">
                <a:solidFill>
                  <a:prstClr val="black">
                    <a:tint val="75000"/>
                  </a:prstClr>
                </a:solidFill>
              </a:rPr>
              <a:pPr>
                <a:defRPr/>
              </a:pPr>
              <a:t>11/22/2016</a:t>
            </a:fld>
            <a:endParaRPr lang="en-GB">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solidFill>
                  <a:prstClr val="black">
                    <a:tint val="75000"/>
                  </a:prstClr>
                </a:solidFill>
              </a:rPr>
              <a:t>JMG Coaching Plans</a:t>
            </a:r>
            <a:endParaRPr lang="en-GB">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20B6C58-A50D-41F1-86CC-3E1B9179D43A}" type="slidenum">
              <a:rPr lang="en-GB" altLang="en-US">
                <a:solidFill>
                  <a:srgbClr val="90C226"/>
                </a:solidFill>
              </a:rPr>
              <a:pPr>
                <a:defRPr/>
              </a:pPr>
              <a:t>‹#›</a:t>
            </a:fld>
            <a:endParaRPr lang="en-GB" altLang="en-US">
              <a:solidFill>
                <a:srgbClr val="90C226"/>
              </a:solidFill>
            </a:endParaRPr>
          </a:p>
        </p:txBody>
      </p:sp>
    </p:spTree>
    <p:extLst>
      <p:ext uri="{BB962C8B-B14F-4D97-AF65-F5344CB8AC3E}">
        <p14:creationId xmlns:p14="http://schemas.microsoft.com/office/powerpoint/2010/main" val="1086272770"/>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44EC2F0-2D8F-437D-8AA4-07FC62B01FDA}"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9499428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1D541C-C5DC-4B6F-B9D0-DF0F0E950818}"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87155987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CD8E1F-7A3C-4E54-996C-834FABC8FEE9}"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77997260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D6BEEC4-2AD4-4E78-941A-25C0181710A3}" type="datetime1">
              <a:rPr lang="en-US" smtClean="0">
                <a:solidFill>
                  <a:prstClr val="black">
                    <a:tint val="75000"/>
                  </a:prstClr>
                </a:solidFill>
              </a:rPr>
              <a:pPr/>
              <a:t>11/22/2016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43079745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EF419F8-6694-4666-88A3-D8CBF8D1C34C}" type="datetime1">
              <a:rPr lang="en-US" smtClean="0">
                <a:solidFill>
                  <a:prstClr val="black">
                    <a:tint val="75000"/>
                  </a:prstClr>
                </a:solidFill>
              </a:rPr>
              <a:pPr/>
              <a:t>11/22/2016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27890836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40F50EB-9FF9-40A3-A52D-113BC0D7E2AA}" type="datetime1">
              <a:rPr lang="en-US" smtClean="0">
                <a:solidFill>
                  <a:prstClr val="black">
                    <a:tint val="75000"/>
                  </a:prstClr>
                </a:solidFill>
              </a:rPr>
              <a:pPr/>
              <a:t>11/22/2016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3238259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44EC2F0-2D8F-437D-8AA4-07FC62B01FDA}"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13147282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03C5F9-24D3-465D-8C86-5FDBE658D315}" type="datetime1">
              <a:rPr lang="en-US" smtClean="0">
                <a:solidFill>
                  <a:prstClr val="black">
                    <a:tint val="75000"/>
                  </a:prstClr>
                </a:solidFill>
              </a:rPr>
              <a:pPr/>
              <a:t>11/22/2016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16501955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9BC9DB-172D-41CC-9437-A5D295E38F27}" type="datetime1">
              <a:rPr lang="en-US" smtClean="0">
                <a:solidFill>
                  <a:prstClr val="black">
                    <a:tint val="75000"/>
                  </a:prstClr>
                </a:solidFill>
              </a:rPr>
              <a:pPr/>
              <a:t>11/22/2016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83703617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F26D62-69B4-4642-B6E1-4C04AD3E2855}" type="datetime1">
              <a:rPr lang="en-US" smtClean="0">
                <a:solidFill>
                  <a:prstClr val="black">
                    <a:tint val="75000"/>
                  </a:prstClr>
                </a:solidFill>
              </a:rPr>
              <a:pPr/>
              <a:t>11/22/2016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73889052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DCBCBB-E316-418E-90B4-64E6BE79DA1A}"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21231630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FEEED5-943C-4320-98AB-2BF596938062}"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p14="http://schemas.microsoft.com/office/powerpoint/2010/main" val="341369275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A2C5DB-B0B7-42E3-8E88-97D969859824}"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45632237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6629DE-2148-4DCB-9B44-374B94EDF3EA}"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2608833949"/>
      </p:ext>
    </p:extLst>
  </p:cSld>
  <p:clrMapOvr>
    <a:masterClrMapping/>
  </p:clrMapOvr>
  <p:hf hdr="0"/>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6629DE-2148-4DCB-9B44-374B94EDF3EA}"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734061324"/>
      </p:ext>
    </p:extLst>
  </p:cSld>
  <p:clrMapOvr>
    <a:masterClrMapping/>
  </p:clrMapOvr>
  <p:hf hdr="0"/>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ADFACD-79A2-4847-AA02-290492471E7C}"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64096488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69C43C1-961B-44D9-AD88-4CFD86C13476}"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0278857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1D541C-C5DC-4B6F-B9D0-DF0F0E950818}"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79316224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24418" y="260350"/>
            <a:ext cx="10367433" cy="115728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1488018" y="1557338"/>
            <a:ext cx="10011833" cy="4525962"/>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fld id="{F1E03AE9-3362-4494-B00E-54711AC8CFFE}" type="datetime1">
              <a:rPr lang="en-US" smtClean="0">
                <a:solidFill>
                  <a:prstClr val="black">
                    <a:tint val="75000"/>
                  </a:prstClr>
                </a:solidFill>
              </a:rPr>
              <a:pPr>
                <a:defRPr/>
              </a:pPr>
              <a:t>11/22/2016</a:t>
            </a:fld>
            <a:endParaRPr lang="en-GB">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solidFill>
                  <a:prstClr val="black">
                    <a:tint val="75000"/>
                  </a:prstClr>
                </a:solidFill>
              </a:rPr>
              <a:t>JMG Coaching Plans</a:t>
            </a:r>
            <a:endParaRPr lang="en-GB">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20B6C58-A50D-41F1-86CC-3E1B9179D43A}" type="slidenum">
              <a:rPr lang="en-GB" altLang="en-US">
                <a:solidFill>
                  <a:srgbClr val="90C226"/>
                </a:solidFill>
              </a:rPr>
              <a:pPr>
                <a:defRPr/>
              </a:pPr>
              <a:t>‹#›</a:t>
            </a:fld>
            <a:endParaRPr lang="en-GB" altLang="en-US">
              <a:solidFill>
                <a:srgbClr val="90C226"/>
              </a:solidFill>
            </a:endParaRPr>
          </a:p>
        </p:txBody>
      </p:sp>
    </p:spTree>
    <p:extLst>
      <p:ext uri="{BB962C8B-B14F-4D97-AF65-F5344CB8AC3E}">
        <p14:creationId xmlns:p14="http://schemas.microsoft.com/office/powerpoint/2010/main" val="2619054540"/>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44EC2F0-2D8F-437D-8AA4-07FC62B01FDA}"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72442644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1D541C-C5DC-4B6F-B9D0-DF0F0E950818}"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08505042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CD8E1F-7A3C-4E54-996C-834FABC8FEE9}"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88870750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D6BEEC4-2AD4-4E78-941A-25C0181710A3}" type="datetime1">
              <a:rPr lang="en-US" smtClean="0">
                <a:solidFill>
                  <a:prstClr val="black">
                    <a:tint val="75000"/>
                  </a:prstClr>
                </a:solidFill>
              </a:rPr>
              <a:pPr/>
              <a:t>11/22/2016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44621733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EF419F8-6694-4666-88A3-D8CBF8D1C34C}" type="datetime1">
              <a:rPr lang="en-US" smtClean="0">
                <a:solidFill>
                  <a:prstClr val="black">
                    <a:tint val="75000"/>
                  </a:prstClr>
                </a:solidFill>
              </a:rPr>
              <a:pPr/>
              <a:t>11/22/2016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421194983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40F50EB-9FF9-40A3-A52D-113BC0D7E2AA}" type="datetime1">
              <a:rPr lang="en-US" smtClean="0">
                <a:solidFill>
                  <a:prstClr val="black">
                    <a:tint val="75000"/>
                  </a:prstClr>
                </a:solidFill>
              </a:rPr>
              <a:pPr/>
              <a:t>11/22/2016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41052612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03C5F9-24D3-465D-8C86-5FDBE658D315}" type="datetime1">
              <a:rPr lang="en-US" smtClean="0">
                <a:solidFill>
                  <a:prstClr val="black">
                    <a:tint val="75000"/>
                  </a:prstClr>
                </a:solidFill>
              </a:rPr>
              <a:pPr/>
              <a:t>11/22/2016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01207190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9BC9DB-172D-41CC-9437-A5D295E38F27}" type="datetime1">
              <a:rPr lang="en-US" smtClean="0">
                <a:solidFill>
                  <a:prstClr val="black">
                    <a:tint val="75000"/>
                  </a:prstClr>
                </a:solidFill>
              </a:rPr>
              <a:pPr/>
              <a:t>11/22/2016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68523315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F26D62-69B4-4642-B6E1-4C04AD3E2855}" type="datetime1">
              <a:rPr lang="en-US" smtClean="0">
                <a:solidFill>
                  <a:prstClr val="black">
                    <a:tint val="75000"/>
                  </a:prstClr>
                </a:solidFill>
              </a:rPr>
              <a:pPr/>
              <a:t>11/22/2016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033834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CD8E1F-7A3C-4E54-996C-834FABC8FEE9}"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13717989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DCBCBB-E316-418E-90B4-64E6BE79DA1A}"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8992812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FEEED5-943C-4320-98AB-2BF596938062}"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p14="http://schemas.microsoft.com/office/powerpoint/2010/main" val="159249949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A2C5DB-B0B7-42E3-8E88-97D969859824}"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6366579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6629DE-2148-4DCB-9B44-374B94EDF3EA}"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306213642"/>
      </p:ext>
    </p:extLst>
  </p:cSld>
  <p:clrMapOvr>
    <a:masterClrMapping/>
  </p:clrMapOvr>
  <p:hf hdr="0"/>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6629DE-2148-4DCB-9B44-374B94EDF3EA}"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124873102"/>
      </p:ext>
    </p:extLst>
  </p:cSld>
  <p:clrMapOvr>
    <a:masterClrMapping/>
  </p:clrMapOvr>
  <p:hf hdr="0"/>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ADFACD-79A2-4847-AA02-290492471E7C}"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47173847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69C43C1-961B-44D9-AD88-4CFD86C13476}"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417605929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24418" y="260350"/>
            <a:ext cx="10367433" cy="115728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1488018" y="1557338"/>
            <a:ext cx="10011833" cy="4525962"/>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fld id="{F1E03AE9-3362-4494-B00E-54711AC8CFFE}" type="datetime1">
              <a:rPr lang="en-US" smtClean="0">
                <a:solidFill>
                  <a:prstClr val="black">
                    <a:tint val="75000"/>
                  </a:prstClr>
                </a:solidFill>
              </a:rPr>
              <a:pPr>
                <a:defRPr/>
              </a:pPr>
              <a:t>11/22/2016</a:t>
            </a:fld>
            <a:endParaRPr lang="en-GB">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solidFill>
                  <a:prstClr val="black">
                    <a:tint val="75000"/>
                  </a:prstClr>
                </a:solidFill>
              </a:rPr>
              <a:t>JMG Coaching Plans</a:t>
            </a:r>
            <a:endParaRPr lang="en-GB">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20B6C58-A50D-41F1-86CC-3E1B9179D43A}" type="slidenum">
              <a:rPr lang="en-GB" altLang="en-US">
                <a:solidFill>
                  <a:srgbClr val="90C226"/>
                </a:solidFill>
              </a:rPr>
              <a:pPr>
                <a:defRPr/>
              </a:pPr>
              <a:t>‹#›</a:t>
            </a:fld>
            <a:endParaRPr lang="en-GB" altLang="en-US">
              <a:solidFill>
                <a:srgbClr val="90C226"/>
              </a:solidFill>
            </a:endParaRPr>
          </a:p>
        </p:txBody>
      </p:sp>
    </p:spTree>
    <p:extLst>
      <p:ext uri="{BB962C8B-B14F-4D97-AF65-F5344CB8AC3E}">
        <p14:creationId xmlns:p14="http://schemas.microsoft.com/office/powerpoint/2010/main" val="3371615655"/>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44EC2F0-2D8F-437D-8AA4-07FC62B01FDA}"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57415511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1D541C-C5DC-4B6F-B9D0-DF0F0E950818}"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8125153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D6BEEC4-2AD4-4E78-941A-25C0181710A3}" type="datetime1">
              <a:rPr lang="en-US" smtClean="0">
                <a:solidFill>
                  <a:prstClr val="black">
                    <a:tint val="75000"/>
                  </a:prstClr>
                </a:solidFill>
              </a:rPr>
              <a:pPr/>
              <a:t>11/22/2016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92549323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CD8E1F-7A3C-4E54-996C-834FABC8FEE9}"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58781695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D6BEEC4-2AD4-4E78-941A-25C0181710A3}" type="datetime1">
              <a:rPr lang="en-US" smtClean="0">
                <a:solidFill>
                  <a:prstClr val="black">
                    <a:tint val="75000"/>
                  </a:prstClr>
                </a:solidFill>
              </a:rPr>
              <a:pPr/>
              <a:t>11/22/2016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31819674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EF419F8-6694-4666-88A3-D8CBF8D1C34C}" type="datetime1">
              <a:rPr lang="en-US" smtClean="0">
                <a:solidFill>
                  <a:prstClr val="black">
                    <a:tint val="75000"/>
                  </a:prstClr>
                </a:solidFill>
              </a:rPr>
              <a:pPr/>
              <a:t>11/22/2016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52839084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40F50EB-9FF9-40A3-A52D-113BC0D7E2AA}" type="datetime1">
              <a:rPr lang="en-US" smtClean="0">
                <a:solidFill>
                  <a:prstClr val="black">
                    <a:tint val="75000"/>
                  </a:prstClr>
                </a:solidFill>
              </a:rPr>
              <a:pPr/>
              <a:t>11/22/2016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69546025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03C5F9-24D3-465D-8C86-5FDBE658D315}" type="datetime1">
              <a:rPr lang="en-US" smtClean="0">
                <a:solidFill>
                  <a:prstClr val="black">
                    <a:tint val="75000"/>
                  </a:prstClr>
                </a:solidFill>
              </a:rPr>
              <a:pPr/>
              <a:t>11/22/2016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21721924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9BC9DB-172D-41CC-9437-A5D295E38F27}" type="datetime1">
              <a:rPr lang="en-US" smtClean="0">
                <a:solidFill>
                  <a:prstClr val="black">
                    <a:tint val="75000"/>
                  </a:prstClr>
                </a:solidFill>
              </a:rPr>
              <a:pPr/>
              <a:t>11/22/2016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52799130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F26D62-69B4-4642-B6E1-4C04AD3E2855}" type="datetime1">
              <a:rPr lang="en-US" smtClean="0">
                <a:solidFill>
                  <a:prstClr val="black">
                    <a:tint val="75000"/>
                  </a:prstClr>
                </a:solidFill>
              </a:rPr>
              <a:pPr/>
              <a:t>11/22/2016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12385069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DCBCBB-E316-418E-90B4-64E6BE79DA1A}"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32296795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FEEED5-943C-4320-98AB-2BF596938062}"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p14="http://schemas.microsoft.com/office/powerpoint/2010/main" val="350470892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A2C5DB-B0B7-42E3-8E88-97D969859824}"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419186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EF419F8-6694-4666-88A3-D8CBF8D1C34C}" type="datetime1">
              <a:rPr lang="en-US" smtClean="0">
                <a:solidFill>
                  <a:prstClr val="black">
                    <a:tint val="75000"/>
                  </a:prstClr>
                </a:solidFill>
              </a:rPr>
              <a:pPr/>
              <a:t>11/22/2016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55523077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6629DE-2148-4DCB-9B44-374B94EDF3EA}"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319157840"/>
      </p:ext>
    </p:extLst>
  </p:cSld>
  <p:clrMapOvr>
    <a:masterClrMapping/>
  </p:clrMapOvr>
  <p:hf hdr="0"/>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6629DE-2148-4DCB-9B44-374B94EDF3EA}"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774615222"/>
      </p:ext>
    </p:extLst>
  </p:cSld>
  <p:clrMapOvr>
    <a:masterClrMapping/>
  </p:clrMapOvr>
  <p:hf hdr="0"/>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ADFACD-79A2-4847-AA02-290492471E7C}"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420352444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69C43C1-961B-44D9-AD88-4CFD86C13476}"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25931393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24418" y="260350"/>
            <a:ext cx="10367433" cy="115728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1488018" y="1557338"/>
            <a:ext cx="10011833" cy="4525962"/>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fld id="{F1E03AE9-3362-4494-B00E-54711AC8CFFE}" type="datetime1">
              <a:rPr lang="en-US" smtClean="0">
                <a:solidFill>
                  <a:prstClr val="black">
                    <a:tint val="75000"/>
                  </a:prstClr>
                </a:solidFill>
              </a:rPr>
              <a:pPr>
                <a:defRPr/>
              </a:pPr>
              <a:t>11/22/2016</a:t>
            </a:fld>
            <a:endParaRPr lang="en-GB">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solidFill>
                  <a:prstClr val="black">
                    <a:tint val="75000"/>
                  </a:prstClr>
                </a:solidFill>
              </a:rPr>
              <a:t>JMG Coaching Plans</a:t>
            </a:r>
            <a:endParaRPr lang="en-GB">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20B6C58-A50D-41F1-86CC-3E1B9179D43A}" type="slidenum">
              <a:rPr lang="en-GB" altLang="en-US">
                <a:solidFill>
                  <a:srgbClr val="90C226"/>
                </a:solidFill>
              </a:rPr>
              <a:pPr>
                <a:defRPr/>
              </a:pPr>
              <a:t>‹#›</a:t>
            </a:fld>
            <a:endParaRPr lang="en-GB" altLang="en-US">
              <a:solidFill>
                <a:srgbClr val="90C226"/>
              </a:solidFill>
            </a:endParaRPr>
          </a:p>
        </p:txBody>
      </p:sp>
    </p:spTree>
    <p:extLst>
      <p:ext uri="{BB962C8B-B14F-4D97-AF65-F5344CB8AC3E}">
        <p14:creationId xmlns:p14="http://schemas.microsoft.com/office/powerpoint/2010/main" val="3010001519"/>
      </p:ext>
    </p:extLst>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44EC2F0-2D8F-437D-8AA4-07FC62B01FDA}"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32002842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1D541C-C5DC-4B6F-B9D0-DF0F0E950818}"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5518879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CD8E1F-7A3C-4E54-996C-834FABC8FEE9}"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14762172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D6BEEC4-2AD4-4E78-941A-25C0181710A3}" type="datetime1">
              <a:rPr lang="en-US" smtClean="0">
                <a:solidFill>
                  <a:prstClr val="black">
                    <a:tint val="75000"/>
                  </a:prstClr>
                </a:solidFill>
              </a:rPr>
              <a:pPr/>
              <a:t>11/22/2016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09420254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EF419F8-6694-4666-88A3-D8CBF8D1C34C}" type="datetime1">
              <a:rPr lang="en-US" smtClean="0">
                <a:solidFill>
                  <a:prstClr val="black">
                    <a:tint val="75000"/>
                  </a:prstClr>
                </a:solidFill>
              </a:rPr>
              <a:pPr/>
              <a:t>11/22/2016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3048130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40F50EB-9FF9-40A3-A52D-113BC0D7E2AA}" type="datetime1">
              <a:rPr lang="en-US" smtClean="0">
                <a:solidFill>
                  <a:prstClr val="black">
                    <a:tint val="75000"/>
                  </a:prstClr>
                </a:solidFill>
              </a:rPr>
              <a:pPr/>
              <a:t>11/22/2016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04018241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40F50EB-9FF9-40A3-A52D-113BC0D7E2AA}" type="datetime1">
              <a:rPr lang="en-US" smtClean="0">
                <a:solidFill>
                  <a:prstClr val="black">
                    <a:tint val="75000"/>
                  </a:prstClr>
                </a:solidFill>
              </a:rPr>
              <a:pPr/>
              <a:t>11/22/2016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91329949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03C5F9-24D3-465D-8C86-5FDBE658D315}" type="datetime1">
              <a:rPr lang="en-US" smtClean="0">
                <a:solidFill>
                  <a:prstClr val="black">
                    <a:tint val="75000"/>
                  </a:prstClr>
                </a:solidFill>
              </a:rPr>
              <a:pPr/>
              <a:t>11/22/2016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28160226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9BC9DB-172D-41CC-9437-A5D295E38F27}" type="datetime1">
              <a:rPr lang="en-US" smtClean="0">
                <a:solidFill>
                  <a:prstClr val="black">
                    <a:tint val="75000"/>
                  </a:prstClr>
                </a:solidFill>
              </a:rPr>
              <a:pPr/>
              <a:t>11/22/2016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13072047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F26D62-69B4-4642-B6E1-4C04AD3E2855}" type="datetime1">
              <a:rPr lang="en-US" smtClean="0">
                <a:solidFill>
                  <a:prstClr val="black">
                    <a:tint val="75000"/>
                  </a:prstClr>
                </a:solidFill>
              </a:rPr>
              <a:pPr/>
              <a:t>11/22/2016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73823353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DCBCBB-E316-418E-90B4-64E6BE79DA1A}"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419722849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FEEED5-943C-4320-98AB-2BF596938062}"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p14="http://schemas.microsoft.com/office/powerpoint/2010/main" val="162993541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A2C5DB-B0B7-42E3-8E88-97D969859824}"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82816871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6629DE-2148-4DCB-9B44-374B94EDF3EA}"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2439032303"/>
      </p:ext>
    </p:extLst>
  </p:cSld>
  <p:clrMapOvr>
    <a:masterClrMapping/>
  </p:clrMapOvr>
  <p:hf hdr="0"/>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6629DE-2148-4DCB-9B44-374B94EDF3EA}"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988969287"/>
      </p:ext>
    </p:extLst>
  </p:cSld>
  <p:clrMapOvr>
    <a:masterClrMapping/>
  </p:clrMapOvr>
  <p:hf hdr="0"/>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ADFACD-79A2-4847-AA02-290492471E7C}"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9305472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03C5F9-24D3-465D-8C86-5FDBE658D315}" type="datetime1">
              <a:rPr lang="en-US" smtClean="0">
                <a:solidFill>
                  <a:prstClr val="black">
                    <a:tint val="75000"/>
                  </a:prstClr>
                </a:solidFill>
              </a:rPr>
              <a:pPr/>
              <a:t>11/22/2016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400599197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69C43C1-961B-44D9-AD88-4CFD86C13476}"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38365544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24418" y="260350"/>
            <a:ext cx="10367433" cy="115728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1488018" y="1557338"/>
            <a:ext cx="10011833" cy="4525962"/>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fld id="{F1E03AE9-3362-4494-B00E-54711AC8CFFE}" type="datetime1">
              <a:rPr lang="en-US" smtClean="0">
                <a:solidFill>
                  <a:prstClr val="black">
                    <a:tint val="75000"/>
                  </a:prstClr>
                </a:solidFill>
              </a:rPr>
              <a:pPr>
                <a:defRPr/>
              </a:pPr>
              <a:t>11/22/2016</a:t>
            </a:fld>
            <a:endParaRPr lang="en-GB">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solidFill>
                  <a:prstClr val="black">
                    <a:tint val="75000"/>
                  </a:prstClr>
                </a:solidFill>
              </a:rPr>
              <a:t>JMG Coaching Plans</a:t>
            </a:r>
            <a:endParaRPr lang="en-GB">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20B6C58-A50D-41F1-86CC-3E1B9179D43A}" type="slidenum">
              <a:rPr lang="en-GB" altLang="en-US">
                <a:solidFill>
                  <a:srgbClr val="90C226"/>
                </a:solidFill>
              </a:rPr>
              <a:pPr>
                <a:defRPr/>
              </a:pPr>
              <a:t>‹#›</a:t>
            </a:fld>
            <a:endParaRPr lang="en-GB" altLang="en-US">
              <a:solidFill>
                <a:srgbClr val="90C226"/>
              </a:solidFill>
            </a:endParaRPr>
          </a:p>
        </p:txBody>
      </p:sp>
    </p:spTree>
    <p:extLst>
      <p:ext uri="{BB962C8B-B14F-4D97-AF65-F5344CB8AC3E}">
        <p14:creationId xmlns:p14="http://schemas.microsoft.com/office/powerpoint/2010/main" val="3384415315"/>
      </p:ext>
    </p:extLst>
  </p:cSld>
  <p:clrMapOvr>
    <a:masterClrMapping/>
  </p:clrMapOvr>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44EC2F0-2D8F-437D-8AA4-07FC62B01FDA}"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72645453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1D541C-C5DC-4B6F-B9D0-DF0F0E950818}"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49631716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CD8E1F-7A3C-4E54-996C-834FABC8FEE9}"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5198202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D6BEEC4-2AD4-4E78-941A-25C0181710A3}" type="datetime1">
              <a:rPr lang="en-US" smtClean="0">
                <a:solidFill>
                  <a:prstClr val="black">
                    <a:tint val="75000"/>
                  </a:prstClr>
                </a:solidFill>
              </a:rPr>
              <a:pPr/>
              <a:t>11/22/2016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26606964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EF419F8-6694-4666-88A3-D8CBF8D1C34C}" type="datetime1">
              <a:rPr lang="en-US" smtClean="0">
                <a:solidFill>
                  <a:prstClr val="black">
                    <a:tint val="75000"/>
                  </a:prstClr>
                </a:solidFill>
              </a:rPr>
              <a:pPr/>
              <a:t>11/22/2016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74486690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40F50EB-9FF9-40A3-A52D-113BC0D7E2AA}" type="datetime1">
              <a:rPr lang="en-US" smtClean="0">
                <a:solidFill>
                  <a:prstClr val="black">
                    <a:tint val="75000"/>
                  </a:prstClr>
                </a:solidFill>
              </a:rPr>
              <a:pPr/>
              <a:t>11/22/2016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87431440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03C5F9-24D3-465D-8C86-5FDBE658D315}" type="datetime1">
              <a:rPr lang="en-US" smtClean="0">
                <a:solidFill>
                  <a:prstClr val="black">
                    <a:tint val="75000"/>
                  </a:prstClr>
                </a:solidFill>
              </a:rPr>
              <a:pPr/>
              <a:t>11/22/2016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514096224"/>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9BC9DB-172D-41CC-9437-A5D295E38F27}" type="datetime1">
              <a:rPr lang="en-US" smtClean="0">
                <a:solidFill>
                  <a:prstClr val="black">
                    <a:tint val="75000"/>
                  </a:prstClr>
                </a:solidFill>
              </a:rPr>
              <a:pPr/>
              <a:t>11/22/2016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6415083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9BC9DB-172D-41CC-9437-A5D295E38F27}" type="datetime1">
              <a:rPr lang="en-US" smtClean="0">
                <a:solidFill>
                  <a:prstClr val="black">
                    <a:tint val="75000"/>
                  </a:prstClr>
                </a:solidFill>
              </a:rPr>
              <a:pPr/>
              <a:t>11/22/2016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95763426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F26D62-69B4-4642-B6E1-4C04AD3E2855}" type="datetime1">
              <a:rPr lang="en-US" smtClean="0">
                <a:solidFill>
                  <a:prstClr val="black">
                    <a:tint val="75000"/>
                  </a:prstClr>
                </a:solidFill>
              </a:rPr>
              <a:pPr/>
              <a:t>11/22/2016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50768970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DCBCBB-E316-418E-90B4-64E6BE79DA1A}"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400120875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FEEED5-943C-4320-98AB-2BF596938062}"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p14="http://schemas.microsoft.com/office/powerpoint/2010/main" val="305294320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A2C5DB-B0B7-42E3-8E88-97D969859824}"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53567800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6629DE-2148-4DCB-9B44-374B94EDF3EA}"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1842611591"/>
      </p:ext>
    </p:extLst>
  </p:cSld>
  <p:clrMapOvr>
    <a:masterClrMapping/>
  </p:clrMapOvr>
  <p:hf hdr="0"/>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6629DE-2148-4DCB-9B44-374B94EDF3EA}"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566835398"/>
      </p:ext>
    </p:extLst>
  </p:cSld>
  <p:clrMapOvr>
    <a:masterClrMapping/>
  </p:clrMapOvr>
  <p:hf hdr="0"/>
</p:sldLayout>
</file>

<file path=ppt/slideLayouts/slideLayout1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ADFACD-79A2-4847-AA02-290492471E7C}"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56781171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69C43C1-961B-44D9-AD88-4CFD86C13476}"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33759494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24418" y="260350"/>
            <a:ext cx="10367433" cy="115728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1488018" y="1557338"/>
            <a:ext cx="10011833" cy="4525962"/>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fld id="{F1E03AE9-3362-4494-B00E-54711AC8CFFE}" type="datetime1">
              <a:rPr lang="en-US" smtClean="0">
                <a:solidFill>
                  <a:prstClr val="black">
                    <a:tint val="75000"/>
                  </a:prstClr>
                </a:solidFill>
              </a:rPr>
              <a:pPr>
                <a:defRPr/>
              </a:pPr>
              <a:t>11/22/2016</a:t>
            </a:fld>
            <a:endParaRPr lang="en-GB">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solidFill>
                  <a:prstClr val="black">
                    <a:tint val="75000"/>
                  </a:prstClr>
                </a:solidFill>
              </a:rPr>
              <a:t>JMG Coaching Plans</a:t>
            </a:r>
            <a:endParaRPr lang="en-GB">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20B6C58-A50D-41F1-86CC-3E1B9179D43A}" type="slidenum">
              <a:rPr lang="en-GB" altLang="en-US">
                <a:solidFill>
                  <a:srgbClr val="90C226"/>
                </a:solidFill>
              </a:rPr>
              <a:pPr>
                <a:defRPr/>
              </a:pPr>
              <a:t>‹#›</a:t>
            </a:fld>
            <a:endParaRPr lang="en-GB" altLang="en-US">
              <a:solidFill>
                <a:srgbClr val="90C226"/>
              </a:solidFill>
            </a:endParaRPr>
          </a:p>
        </p:txBody>
      </p:sp>
    </p:spTree>
    <p:extLst>
      <p:ext uri="{BB962C8B-B14F-4D97-AF65-F5344CB8AC3E}">
        <p14:creationId xmlns:p14="http://schemas.microsoft.com/office/powerpoint/2010/main" val="1602163357"/>
      </p:ext>
    </p:extLst>
  </p:cSld>
  <p:clrMapOvr>
    <a:masterClrMapping/>
  </p:clrMapOvr>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44EC2F0-2D8F-437D-8AA4-07FC62B01FDA}"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734683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4F250BA5-774C-4EC4-8619-A1D74C211E89}" type="datetimeFigureOut">
              <a:rPr lang="en-IE" smtClean="0"/>
              <a:t>22/11/2016</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1FB64A2-12CC-49A1-8AC6-A1EECA97931D}" type="slidenum">
              <a:rPr lang="en-IE" smtClean="0"/>
              <a:t>‹#›</a:t>
            </a:fld>
            <a:endParaRPr lang="en-IE"/>
          </a:p>
        </p:txBody>
      </p:sp>
    </p:spTree>
    <p:extLst>
      <p:ext uri="{BB962C8B-B14F-4D97-AF65-F5344CB8AC3E}">
        <p14:creationId xmlns:p14="http://schemas.microsoft.com/office/powerpoint/2010/main" val="33886872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F26D62-69B4-4642-B6E1-4C04AD3E2855}" type="datetime1">
              <a:rPr lang="en-US" smtClean="0">
                <a:solidFill>
                  <a:prstClr val="black">
                    <a:tint val="75000"/>
                  </a:prstClr>
                </a:solidFill>
              </a:rPr>
              <a:pPr/>
              <a:t>11/22/2016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26113041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1D541C-C5DC-4B6F-B9D0-DF0F0E950818}"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400137308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CD8E1F-7A3C-4E54-996C-834FABC8FEE9}"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53514962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D6BEEC4-2AD4-4E78-941A-25C0181710A3}" type="datetime1">
              <a:rPr lang="en-US" smtClean="0">
                <a:solidFill>
                  <a:prstClr val="black">
                    <a:tint val="75000"/>
                  </a:prstClr>
                </a:solidFill>
              </a:rPr>
              <a:pPr/>
              <a:t>11/22/2016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231588558"/>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EF419F8-6694-4666-88A3-D8CBF8D1C34C}" type="datetime1">
              <a:rPr lang="en-US" smtClean="0">
                <a:solidFill>
                  <a:prstClr val="black">
                    <a:tint val="75000"/>
                  </a:prstClr>
                </a:solidFill>
              </a:rPr>
              <a:pPr/>
              <a:t>11/22/2016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55033989"/>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40F50EB-9FF9-40A3-A52D-113BC0D7E2AA}" type="datetime1">
              <a:rPr lang="en-US" smtClean="0">
                <a:solidFill>
                  <a:prstClr val="black">
                    <a:tint val="75000"/>
                  </a:prstClr>
                </a:solidFill>
              </a:rPr>
              <a:pPr/>
              <a:t>11/22/2016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95718434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03C5F9-24D3-465D-8C86-5FDBE658D315}" type="datetime1">
              <a:rPr lang="en-US" smtClean="0">
                <a:solidFill>
                  <a:prstClr val="black">
                    <a:tint val="75000"/>
                  </a:prstClr>
                </a:solidFill>
              </a:rPr>
              <a:pPr/>
              <a:t>11/22/2016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74430555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9BC9DB-172D-41CC-9437-A5D295E38F27}" type="datetime1">
              <a:rPr lang="en-US" smtClean="0">
                <a:solidFill>
                  <a:prstClr val="black">
                    <a:tint val="75000"/>
                  </a:prstClr>
                </a:solidFill>
              </a:rPr>
              <a:pPr/>
              <a:t>11/22/2016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41541391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F26D62-69B4-4642-B6E1-4C04AD3E2855}" type="datetime1">
              <a:rPr lang="en-US" smtClean="0">
                <a:solidFill>
                  <a:prstClr val="black">
                    <a:tint val="75000"/>
                  </a:prstClr>
                </a:solidFill>
              </a:rPr>
              <a:pPr/>
              <a:t>11/22/2016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37014395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DCBCBB-E316-418E-90B4-64E6BE79DA1A}"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074023400"/>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FEEED5-943C-4320-98AB-2BF596938062}"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p14="http://schemas.microsoft.com/office/powerpoint/2010/main" val="18822869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DCBCBB-E316-418E-90B4-64E6BE79DA1A}"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03969006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A2C5DB-B0B7-42E3-8E88-97D969859824}"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150319830"/>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6629DE-2148-4DCB-9B44-374B94EDF3EA}"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1256673252"/>
      </p:ext>
    </p:extLst>
  </p:cSld>
  <p:clrMapOvr>
    <a:masterClrMapping/>
  </p:clrMapOvr>
  <p:hf hdr="0"/>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6629DE-2148-4DCB-9B44-374B94EDF3EA}"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943814507"/>
      </p:ext>
    </p:extLst>
  </p:cSld>
  <p:clrMapOvr>
    <a:masterClrMapping/>
  </p:clrMapOvr>
  <p:hf hdr="0"/>
</p:sldLayout>
</file>

<file path=ppt/slideLayouts/slideLayout2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ADFACD-79A2-4847-AA02-290492471E7C}"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62245973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69C43C1-961B-44D9-AD88-4CFD86C13476}"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12715907"/>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24418" y="260350"/>
            <a:ext cx="10367433" cy="115728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1488018" y="1557338"/>
            <a:ext cx="10011833" cy="4525962"/>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fld id="{F1E03AE9-3362-4494-B00E-54711AC8CFFE}" type="datetime1">
              <a:rPr lang="en-US" smtClean="0">
                <a:solidFill>
                  <a:prstClr val="black">
                    <a:tint val="75000"/>
                  </a:prstClr>
                </a:solidFill>
              </a:rPr>
              <a:pPr>
                <a:defRPr/>
              </a:pPr>
              <a:t>11/22/2016</a:t>
            </a:fld>
            <a:endParaRPr lang="en-GB">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solidFill>
                  <a:prstClr val="black">
                    <a:tint val="75000"/>
                  </a:prstClr>
                </a:solidFill>
              </a:rPr>
              <a:t>JMG Coaching Plans</a:t>
            </a:r>
            <a:endParaRPr lang="en-GB">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20B6C58-A50D-41F1-86CC-3E1B9179D43A}" type="slidenum">
              <a:rPr lang="en-GB" altLang="en-US">
                <a:solidFill>
                  <a:srgbClr val="90C226"/>
                </a:solidFill>
              </a:rPr>
              <a:pPr>
                <a:defRPr/>
              </a:pPr>
              <a:t>‹#›</a:t>
            </a:fld>
            <a:endParaRPr lang="en-GB" altLang="en-US">
              <a:solidFill>
                <a:srgbClr val="90C226"/>
              </a:solidFill>
            </a:endParaRPr>
          </a:p>
        </p:txBody>
      </p:sp>
    </p:spTree>
    <p:extLst>
      <p:ext uri="{BB962C8B-B14F-4D97-AF65-F5344CB8AC3E}">
        <p14:creationId xmlns:p14="http://schemas.microsoft.com/office/powerpoint/2010/main" val="36884824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FEEED5-943C-4320-98AB-2BF596938062}"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p14="http://schemas.microsoft.com/office/powerpoint/2010/main" val="33517172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A2C5DB-B0B7-42E3-8E88-97D969859824}"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40753461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6629DE-2148-4DCB-9B44-374B94EDF3EA}"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2333936408"/>
      </p:ext>
    </p:extLst>
  </p:cSld>
  <p:clrMapOvr>
    <a:masterClrMapping/>
  </p:clrMapOvr>
  <p:hf hdr="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6629DE-2148-4DCB-9B44-374B94EDF3EA}"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276269403"/>
      </p:ext>
    </p:extLst>
  </p:cSld>
  <p:clrMapOvr>
    <a:masterClrMapping/>
  </p:clrMapOvr>
  <p:hf hdr="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ADFACD-79A2-4847-AA02-290492471E7C}"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9639794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69C43C1-961B-44D9-AD88-4CFD86C13476}"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1181946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24418" y="260350"/>
            <a:ext cx="10367433" cy="115728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1488018" y="1557338"/>
            <a:ext cx="10011833" cy="4525962"/>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fld id="{F1E03AE9-3362-4494-B00E-54711AC8CFFE}" type="datetime1">
              <a:rPr lang="en-US" smtClean="0">
                <a:solidFill>
                  <a:prstClr val="black">
                    <a:tint val="75000"/>
                  </a:prstClr>
                </a:solidFill>
              </a:rPr>
              <a:pPr>
                <a:defRPr/>
              </a:pPr>
              <a:t>11/22/2016</a:t>
            </a:fld>
            <a:endParaRPr lang="en-GB">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solidFill>
                  <a:prstClr val="black">
                    <a:tint val="75000"/>
                  </a:prstClr>
                </a:solidFill>
              </a:rPr>
              <a:t>JMG Coaching Plans</a:t>
            </a:r>
            <a:endParaRPr lang="en-GB">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20B6C58-A50D-41F1-86CC-3E1B9179D43A}" type="slidenum">
              <a:rPr lang="en-GB" altLang="en-US">
                <a:solidFill>
                  <a:srgbClr val="90C226"/>
                </a:solidFill>
              </a:rPr>
              <a:pPr>
                <a:defRPr/>
              </a:pPr>
              <a:t>‹#›</a:t>
            </a:fld>
            <a:endParaRPr lang="en-GB" altLang="en-US">
              <a:solidFill>
                <a:srgbClr val="90C226"/>
              </a:solidFill>
            </a:endParaRPr>
          </a:p>
        </p:txBody>
      </p:sp>
    </p:spTree>
    <p:extLst>
      <p:ext uri="{BB962C8B-B14F-4D97-AF65-F5344CB8AC3E}">
        <p14:creationId xmlns:p14="http://schemas.microsoft.com/office/powerpoint/2010/main" val="4144707580"/>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44EC2F0-2D8F-437D-8AA4-07FC62B01FDA}"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373574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250BA5-774C-4EC4-8619-A1D74C211E89}" type="datetimeFigureOut">
              <a:rPr lang="en-IE" smtClean="0"/>
              <a:t>22/11/2016</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1FB64A2-12CC-49A1-8AC6-A1EECA97931D}" type="slidenum">
              <a:rPr lang="en-IE" smtClean="0"/>
              <a:t>‹#›</a:t>
            </a:fld>
            <a:endParaRPr lang="en-IE"/>
          </a:p>
        </p:txBody>
      </p:sp>
    </p:spTree>
    <p:extLst>
      <p:ext uri="{BB962C8B-B14F-4D97-AF65-F5344CB8AC3E}">
        <p14:creationId xmlns:p14="http://schemas.microsoft.com/office/powerpoint/2010/main" val="26308078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1D541C-C5DC-4B6F-B9D0-DF0F0E950818}"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6072791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CD8E1F-7A3C-4E54-996C-834FABC8FEE9}"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5513280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D6BEEC4-2AD4-4E78-941A-25C0181710A3}" type="datetime1">
              <a:rPr lang="en-US" smtClean="0">
                <a:solidFill>
                  <a:prstClr val="black">
                    <a:tint val="75000"/>
                  </a:prstClr>
                </a:solidFill>
              </a:rPr>
              <a:pPr/>
              <a:t>11/22/2016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5892328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EF419F8-6694-4666-88A3-D8CBF8D1C34C}" type="datetime1">
              <a:rPr lang="en-US" smtClean="0">
                <a:solidFill>
                  <a:prstClr val="black">
                    <a:tint val="75000"/>
                  </a:prstClr>
                </a:solidFill>
              </a:rPr>
              <a:pPr/>
              <a:t>11/22/2016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9540825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40F50EB-9FF9-40A3-A52D-113BC0D7E2AA}" type="datetime1">
              <a:rPr lang="en-US" smtClean="0">
                <a:solidFill>
                  <a:prstClr val="black">
                    <a:tint val="75000"/>
                  </a:prstClr>
                </a:solidFill>
              </a:rPr>
              <a:pPr/>
              <a:t>11/22/2016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7220482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03C5F9-24D3-465D-8C86-5FDBE658D315}" type="datetime1">
              <a:rPr lang="en-US" smtClean="0">
                <a:solidFill>
                  <a:prstClr val="black">
                    <a:tint val="75000"/>
                  </a:prstClr>
                </a:solidFill>
              </a:rPr>
              <a:pPr/>
              <a:t>11/22/2016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2547806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9BC9DB-172D-41CC-9437-A5D295E38F27}" type="datetime1">
              <a:rPr lang="en-US" smtClean="0">
                <a:solidFill>
                  <a:prstClr val="black">
                    <a:tint val="75000"/>
                  </a:prstClr>
                </a:solidFill>
              </a:rPr>
              <a:pPr/>
              <a:t>11/22/2016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7044786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F26D62-69B4-4642-B6E1-4C04AD3E2855}" type="datetime1">
              <a:rPr lang="en-US" smtClean="0">
                <a:solidFill>
                  <a:prstClr val="black">
                    <a:tint val="75000"/>
                  </a:prstClr>
                </a:solidFill>
              </a:rPr>
              <a:pPr/>
              <a:t>11/22/2016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5776939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DCBCBB-E316-418E-90B4-64E6BE79DA1A}"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705731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FEEED5-943C-4320-98AB-2BF596938062}"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p14="http://schemas.microsoft.com/office/powerpoint/2010/main" val="1713863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4F250BA5-774C-4EC4-8619-A1D74C211E89}" type="datetimeFigureOut">
              <a:rPr lang="en-IE" smtClean="0"/>
              <a:t>22/11/2016</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1FB64A2-12CC-49A1-8AC6-A1EECA97931D}" type="slidenum">
              <a:rPr lang="en-IE" smtClean="0"/>
              <a:t>‹#›</a:t>
            </a:fld>
            <a:endParaRPr lang="en-IE"/>
          </a:p>
        </p:txBody>
      </p:sp>
    </p:spTree>
    <p:extLst>
      <p:ext uri="{BB962C8B-B14F-4D97-AF65-F5344CB8AC3E}">
        <p14:creationId xmlns:p14="http://schemas.microsoft.com/office/powerpoint/2010/main" val="40926140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A2C5DB-B0B7-42E3-8E88-97D969859824}"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0986917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6629DE-2148-4DCB-9B44-374B94EDF3EA}"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893758508"/>
      </p:ext>
    </p:extLst>
  </p:cSld>
  <p:clrMapOvr>
    <a:masterClrMapping/>
  </p:clrMapOvr>
  <p:hf hdr="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6629DE-2148-4DCB-9B44-374B94EDF3EA}"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969375909"/>
      </p:ext>
    </p:extLst>
  </p:cSld>
  <p:clrMapOvr>
    <a:masterClrMapping/>
  </p:clrMapOvr>
  <p:hf hdr="0"/>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ADFACD-79A2-4847-AA02-290492471E7C}"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3470004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69C43C1-961B-44D9-AD88-4CFD86C13476}"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9165038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24418" y="260350"/>
            <a:ext cx="10367433" cy="115728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1488018" y="1557338"/>
            <a:ext cx="10011833" cy="4525962"/>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fld id="{F1E03AE9-3362-4494-B00E-54711AC8CFFE}" type="datetime1">
              <a:rPr lang="en-US" smtClean="0">
                <a:solidFill>
                  <a:prstClr val="black">
                    <a:tint val="75000"/>
                  </a:prstClr>
                </a:solidFill>
              </a:rPr>
              <a:pPr>
                <a:defRPr/>
              </a:pPr>
              <a:t>11/22/2016</a:t>
            </a:fld>
            <a:endParaRPr lang="en-GB">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solidFill>
                  <a:prstClr val="black">
                    <a:tint val="75000"/>
                  </a:prstClr>
                </a:solidFill>
              </a:rPr>
              <a:t>JMG Coaching Plans</a:t>
            </a:r>
            <a:endParaRPr lang="en-GB">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20B6C58-A50D-41F1-86CC-3E1B9179D43A}" type="slidenum">
              <a:rPr lang="en-GB" altLang="en-US">
                <a:solidFill>
                  <a:srgbClr val="90C226"/>
                </a:solidFill>
              </a:rPr>
              <a:pPr>
                <a:defRPr/>
              </a:pPr>
              <a:t>‹#›</a:t>
            </a:fld>
            <a:endParaRPr lang="en-GB" altLang="en-US">
              <a:solidFill>
                <a:srgbClr val="90C226"/>
              </a:solidFill>
            </a:endParaRPr>
          </a:p>
        </p:txBody>
      </p:sp>
    </p:spTree>
    <p:extLst>
      <p:ext uri="{BB962C8B-B14F-4D97-AF65-F5344CB8AC3E}">
        <p14:creationId xmlns:p14="http://schemas.microsoft.com/office/powerpoint/2010/main" val="3067963426"/>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44EC2F0-2D8F-437D-8AA4-07FC62B01FDA}"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066048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1D541C-C5DC-4B6F-B9D0-DF0F0E950818}"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4905102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CD8E1F-7A3C-4E54-996C-834FABC8FEE9}"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7954849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D6BEEC4-2AD4-4E78-941A-25C0181710A3}" type="datetime1">
              <a:rPr lang="en-US" smtClean="0">
                <a:solidFill>
                  <a:prstClr val="black">
                    <a:tint val="75000"/>
                  </a:prstClr>
                </a:solidFill>
              </a:rPr>
              <a:pPr/>
              <a:t>11/22/2016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471102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4F250BA5-774C-4EC4-8619-A1D74C211E89}" type="datetimeFigureOut">
              <a:rPr lang="en-IE" smtClean="0"/>
              <a:t>22/11/2016</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A1FB64A2-12CC-49A1-8AC6-A1EECA97931D}" type="slidenum">
              <a:rPr lang="en-IE" smtClean="0"/>
              <a:t>‹#›</a:t>
            </a:fld>
            <a:endParaRPr lang="en-IE"/>
          </a:p>
        </p:txBody>
      </p:sp>
    </p:spTree>
    <p:extLst>
      <p:ext uri="{BB962C8B-B14F-4D97-AF65-F5344CB8AC3E}">
        <p14:creationId xmlns:p14="http://schemas.microsoft.com/office/powerpoint/2010/main" val="11896752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EF419F8-6694-4666-88A3-D8CBF8D1C34C}" type="datetime1">
              <a:rPr lang="en-US" smtClean="0">
                <a:solidFill>
                  <a:prstClr val="black">
                    <a:tint val="75000"/>
                  </a:prstClr>
                </a:solidFill>
              </a:rPr>
              <a:pPr/>
              <a:t>11/22/2016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0275710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40F50EB-9FF9-40A3-A52D-113BC0D7E2AA}" type="datetime1">
              <a:rPr lang="en-US" smtClean="0">
                <a:solidFill>
                  <a:prstClr val="black">
                    <a:tint val="75000"/>
                  </a:prstClr>
                </a:solidFill>
              </a:rPr>
              <a:pPr/>
              <a:t>11/22/2016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7992361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03C5F9-24D3-465D-8C86-5FDBE658D315}" type="datetime1">
              <a:rPr lang="en-US" smtClean="0">
                <a:solidFill>
                  <a:prstClr val="black">
                    <a:tint val="75000"/>
                  </a:prstClr>
                </a:solidFill>
              </a:rPr>
              <a:pPr/>
              <a:t>11/22/2016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4721631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9BC9DB-172D-41CC-9437-A5D295E38F27}" type="datetime1">
              <a:rPr lang="en-US" smtClean="0">
                <a:solidFill>
                  <a:prstClr val="black">
                    <a:tint val="75000"/>
                  </a:prstClr>
                </a:solidFill>
              </a:rPr>
              <a:pPr/>
              <a:t>11/22/2016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088038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F26D62-69B4-4642-B6E1-4C04AD3E2855}" type="datetime1">
              <a:rPr lang="en-US" smtClean="0">
                <a:solidFill>
                  <a:prstClr val="black">
                    <a:tint val="75000"/>
                  </a:prstClr>
                </a:solidFill>
              </a:rPr>
              <a:pPr/>
              <a:t>11/22/2016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4579099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DCBCBB-E316-418E-90B4-64E6BE79DA1A}"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83661545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FEEED5-943C-4320-98AB-2BF596938062}"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p14="http://schemas.microsoft.com/office/powerpoint/2010/main" val="14440132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A2C5DB-B0B7-42E3-8E88-97D969859824}"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8503572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6629DE-2148-4DCB-9B44-374B94EDF3EA}"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2146713683"/>
      </p:ext>
    </p:extLst>
  </p:cSld>
  <p:clrMapOvr>
    <a:masterClrMapping/>
  </p:clrMapOvr>
  <p:hf hdr="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6629DE-2148-4DCB-9B44-374B94EDF3EA}"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642104310"/>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4F250BA5-774C-4EC4-8619-A1D74C211E89}" type="datetimeFigureOut">
              <a:rPr lang="en-IE" smtClean="0"/>
              <a:t>22/11/2016</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A1FB64A2-12CC-49A1-8AC6-A1EECA97931D}" type="slidenum">
              <a:rPr lang="en-IE" smtClean="0"/>
              <a:t>‹#›</a:t>
            </a:fld>
            <a:endParaRPr lang="en-IE"/>
          </a:p>
        </p:txBody>
      </p:sp>
    </p:spTree>
    <p:extLst>
      <p:ext uri="{BB962C8B-B14F-4D97-AF65-F5344CB8AC3E}">
        <p14:creationId xmlns:p14="http://schemas.microsoft.com/office/powerpoint/2010/main" val="415247395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ADFACD-79A2-4847-AA02-290492471E7C}"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2845578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69C43C1-961B-44D9-AD88-4CFD86C13476}"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88861550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24418" y="260350"/>
            <a:ext cx="10367433" cy="115728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1488018" y="1557338"/>
            <a:ext cx="10011833" cy="4525962"/>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fld id="{F1E03AE9-3362-4494-B00E-54711AC8CFFE}" type="datetime1">
              <a:rPr lang="en-US" smtClean="0">
                <a:solidFill>
                  <a:prstClr val="black">
                    <a:tint val="75000"/>
                  </a:prstClr>
                </a:solidFill>
              </a:rPr>
              <a:pPr>
                <a:defRPr/>
              </a:pPr>
              <a:t>11/22/2016</a:t>
            </a:fld>
            <a:endParaRPr lang="en-GB">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solidFill>
                  <a:prstClr val="black">
                    <a:tint val="75000"/>
                  </a:prstClr>
                </a:solidFill>
              </a:rPr>
              <a:t>JMG Coaching Plans</a:t>
            </a:r>
            <a:endParaRPr lang="en-GB">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20B6C58-A50D-41F1-86CC-3E1B9179D43A}" type="slidenum">
              <a:rPr lang="en-GB" altLang="en-US">
                <a:solidFill>
                  <a:srgbClr val="90C226"/>
                </a:solidFill>
              </a:rPr>
              <a:pPr>
                <a:defRPr/>
              </a:pPr>
              <a:t>‹#›</a:t>
            </a:fld>
            <a:endParaRPr lang="en-GB" altLang="en-US">
              <a:solidFill>
                <a:srgbClr val="90C226"/>
              </a:solidFill>
            </a:endParaRPr>
          </a:p>
        </p:txBody>
      </p:sp>
    </p:spTree>
    <p:extLst>
      <p:ext uri="{BB962C8B-B14F-4D97-AF65-F5344CB8AC3E}">
        <p14:creationId xmlns:p14="http://schemas.microsoft.com/office/powerpoint/2010/main" val="2096365946"/>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44EC2F0-2D8F-437D-8AA4-07FC62B01FDA}"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4181786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1D541C-C5DC-4B6F-B9D0-DF0F0E950818}"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9684450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CD8E1F-7A3C-4E54-996C-834FABC8FEE9}"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4858876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D6BEEC4-2AD4-4E78-941A-25C0181710A3}" type="datetime1">
              <a:rPr lang="en-US" smtClean="0">
                <a:solidFill>
                  <a:prstClr val="black">
                    <a:tint val="75000"/>
                  </a:prstClr>
                </a:solidFill>
              </a:rPr>
              <a:pPr/>
              <a:t>11/22/2016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36723624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EF419F8-6694-4666-88A3-D8CBF8D1C34C}" type="datetime1">
              <a:rPr lang="en-US" smtClean="0">
                <a:solidFill>
                  <a:prstClr val="black">
                    <a:tint val="75000"/>
                  </a:prstClr>
                </a:solidFill>
              </a:rPr>
              <a:pPr/>
              <a:t>11/22/2016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64479455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40F50EB-9FF9-40A3-A52D-113BC0D7E2AA}" type="datetime1">
              <a:rPr lang="en-US" smtClean="0">
                <a:solidFill>
                  <a:prstClr val="black">
                    <a:tint val="75000"/>
                  </a:prstClr>
                </a:solidFill>
              </a:rPr>
              <a:pPr/>
              <a:t>11/22/2016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49149254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03C5F9-24D3-465D-8C86-5FDBE658D315}" type="datetime1">
              <a:rPr lang="en-US" smtClean="0">
                <a:solidFill>
                  <a:prstClr val="black">
                    <a:tint val="75000"/>
                  </a:prstClr>
                </a:solidFill>
              </a:rPr>
              <a:pPr/>
              <a:t>11/22/2016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4232038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250BA5-774C-4EC4-8619-A1D74C211E89}" type="datetimeFigureOut">
              <a:rPr lang="en-IE" smtClean="0"/>
              <a:t>22/11/2016</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A1FB64A2-12CC-49A1-8AC6-A1EECA97931D}" type="slidenum">
              <a:rPr lang="en-IE" smtClean="0"/>
              <a:t>‹#›</a:t>
            </a:fld>
            <a:endParaRPr lang="en-IE"/>
          </a:p>
        </p:txBody>
      </p:sp>
    </p:spTree>
    <p:extLst>
      <p:ext uri="{BB962C8B-B14F-4D97-AF65-F5344CB8AC3E}">
        <p14:creationId xmlns:p14="http://schemas.microsoft.com/office/powerpoint/2010/main" val="146968310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9BC9DB-172D-41CC-9437-A5D295E38F27}" type="datetime1">
              <a:rPr lang="en-US" smtClean="0">
                <a:solidFill>
                  <a:prstClr val="black">
                    <a:tint val="75000"/>
                  </a:prstClr>
                </a:solidFill>
              </a:rPr>
              <a:pPr/>
              <a:t>11/22/2016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99247818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F26D62-69B4-4642-B6E1-4C04AD3E2855}" type="datetime1">
              <a:rPr lang="en-US" smtClean="0">
                <a:solidFill>
                  <a:prstClr val="black">
                    <a:tint val="75000"/>
                  </a:prstClr>
                </a:solidFill>
              </a:rPr>
              <a:pPr/>
              <a:t>11/22/2016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69220548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DCBCBB-E316-418E-90B4-64E6BE79DA1A}"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39395330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FEEED5-943C-4320-98AB-2BF596938062}"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p14="http://schemas.microsoft.com/office/powerpoint/2010/main" val="297976916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A2C5DB-B0B7-42E3-8E88-97D969859824}"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7226630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6629DE-2148-4DCB-9B44-374B94EDF3EA}"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4030474104"/>
      </p:ext>
    </p:extLst>
  </p:cSld>
  <p:clrMapOvr>
    <a:masterClrMapping/>
  </p:clrMapOvr>
  <p:hf hdr="0"/>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6629DE-2148-4DCB-9B44-374B94EDF3EA}"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43433696"/>
      </p:ext>
    </p:extLst>
  </p:cSld>
  <p:clrMapOvr>
    <a:masterClrMapping/>
  </p:clrMapOvr>
  <p:hf hdr="0"/>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ADFACD-79A2-4847-AA02-290492471E7C}"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91692907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69C43C1-961B-44D9-AD88-4CFD86C13476}"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3343754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24418" y="260350"/>
            <a:ext cx="10367433" cy="115728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1488018" y="1557338"/>
            <a:ext cx="10011833" cy="4525962"/>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fld id="{F1E03AE9-3362-4494-B00E-54711AC8CFFE}" type="datetime1">
              <a:rPr lang="en-US" smtClean="0">
                <a:solidFill>
                  <a:prstClr val="black">
                    <a:tint val="75000"/>
                  </a:prstClr>
                </a:solidFill>
              </a:rPr>
              <a:pPr>
                <a:defRPr/>
              </a:pPr>
              <a:t>11/22/2016</a:t>
            </a:fld>
            <a:endParaRPr lang="en-GB">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solidFill>
                  <a:prstClr val="black">
                    <a:tint val="75000"/>
                  </a:prstClr>
                </a:solidFill>
              </a:rPr>
              <a:t>JMG Coaching Plans</a:t>
            </a:r>
            <a:endParaRPr lang="en-GB">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20B6C58-A50D-41F1-86CC-3E1B9179D43A}" type="slidenum">
              <a:rPr lang="en-GB" altLang="en-US">
                <a:solidFill>
                  <a:srgbClr val="90C226"/>
                </a:solidFill>
              </a:rPr>
              <a:pPr>
                <a:defRPr/>
              </a:pPr>
              <a:t>‹#›</a:t>
            </a:fld>
            <a:endParaRPr lang="en-GB" altLang="en-US">
              <a:solidFill>
                <a:srgbClr val="90C226"/>
              </a:solidFill>
            </a:endParaRPr>
          </a:p>
        </p:txBody>
      </p:sp>
    </p:spTree>
    <p:extLst>
      <p:ext uri="{BB962C8B-B14F-4D97-AF65-F5344CB8AC3E}">
        <p14:creationId xmlns:p14="http://schemas.microsoft.com/office/powerpoint/2010/main" val="148921404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250BA5-774C-4EC4-8619-A1D74C211E89}" type="datetimeFigureOut">
              <a:rPr lang="en-IE" smtClean="0"/>
              <a:t>22/11/2016</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1FB64A2-12CC-49A1-8AC6-A1EECA97931D}" type="slidenum">
              <a:rPr lang="en-IE" smtClean="0"/>
              <a:t>‹#›</a:t>
            </a:fld>
            <a:endParaRPr lang="en-IE"/>
          </a:p>
        </p:txBody>
      </p:sp>
    </p:spTree>
    <p:extLst>
      <p:ext uri="{BB962C8B-B14F-4D97-AF65-F5344CB8AC3E}">
        <p14:creationId xmlns:p14="http://schemas.microsoft.com/office/powerpoint/2010/main" val="12906578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44EC2F0-2D8F-437D-8AA4-07FC62B01FDA}"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08947091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1D541C-C5DC-4B6F-B9D0-DF0F0E950818}"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83219405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CD8E1F-7A3C-4E54-996C-834FABC8FEE9}"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50859358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D6BEEC4-2AD4-4E78-941A-25C0181710A3}" type="datetime1">
              <a:rPr lang="en-US" smtClean="0">
                <a:solidFill>
                  <a:prstClr val="black">
                    <a:tint val="75000"/>
                  </a:prstClr>
                </a:solidFill>
              </a:rPr>
              <a:pPr/>
              <a:t>11/22/2016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5311810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EF419F8-6694-4666-88A3-D8CBF8D1C34C}" type="datetime1">
              <a:rPr lang="en-US" smtClean="0">
                <a:solidFill>
                  <a:prstClr val="black">
                    <a:tint val="75000"/>
                  </a:prstClr>
                </a:solidFill>
              </a:rPr>
              <a:pPr/>
              <a:t>11/22/2016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70818513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40F50EB-9FF9-40A3-A52D-113BC0D7E2AA}" type="datetime1">
              <a:rPr lang="en-US" smtClean="0">
                <a:solidFill>
                  <a:prstClr val="black">
                    <a:tint val="75000"/>
                  </a:prstClr>
                </a:solidFill>
              </a:rPr>
              <a:pPr/>
              <a:t>11/22/2016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88922197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03C5F9-24D3-465D-8C86-5FDBE658D315}" type="datetime1">
              <a:rPr lang="en-US" smtClean="0">
                <a:solidFill>
                  <a:prstClr val="black">
                    <a:tint val="75000"/>
                  </a:prstClr>
                </a:solidFill>
              </a:rPr>
              <a:pPr/>
              <a:t>11/22/2016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66669107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9BC9DB-172D-41CC-9437-A5D295E38F27}" type="datetime1">
              <a:rPr lang="en-US" smtClean="0">
                <a:solidFill>
                  <a:prstClr val="black">
                    <a:tint val="75000"/>
                  </a:prstClr>
                </a:solidFill>
              </a:rPr>
              <a:pPr/>
              <a:t>11/22/2016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420713821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F26D62-69B4-4642-B6E1-4C04AD3E2855}" type="datetime1">
              <a:rPr lang="en-US" smtClean="0">
                <a:solidFill>
                  <a:prstClr val="black">
                    <a:tint val="75000"/>
                  </a:prstClr>
                </a:solidFill>
              </a:rPr>
              <a:pPr/>
              <a:t>11/22/2016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87365183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DCBCBB-E316-418E-90B4-64E6BE79DA1A}"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256534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250BA5-774C-4EC4-8619-A1D74C211E89}" type="datetimeFigureOut">
              <a:rPr lang="en-IE" smtClean="0"/>
              <a:t>22/11/2016</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1FB64A2-12CC-49A1-8AC6-A1EECA97931D}" type="slidenum">
              <a:rPr lang="en-IE" smtClean="0"/>
              <a:t>‹#›</a:t>
            </a:fld>
            <a:endParaRPr lang="en-IE"/>
          </a:p>
        </p:txBody>
      </p:sp>
    </p:spTree>
    <p:extLst>
      <p:ext uri="{BB962C8B-B14F-4D97-AF65-F5344CB8AC3E}">
        <p14:creationId xmlns:p14="http://schemas.microsoft.com/office/powerpoint/2010/main" val="340931135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FEEED5-943C-4320-98AB-2BF596938062}"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p14="http://schemas.microsoft.com/office/powerpoint/2010/main" val="411678185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A2C5DB-B0B7-42E3-8E88-97D969859824}"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4989510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6629DE-2148-4DCB-9B44-374B94EDF3EA}"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2824599003"/>
      </p:ext>
    </p:extLst>
  </p:cSld>
  <p:clrMapOvr>
    <a:masterClrMapping/>
  </p:clrMapOvr>
  <p:hf hdr="0"/>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6629DE-2148-4DCB-9B44-374B94EDF3EA}"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779597010"/>
      </p:ext>
    </p:extLst>
  </p:cSld>
  <p:clrMapOvr>
    <a:masterClrMapping/>
  </p:clrMapOvr>
  <p:hf hdr="0"/>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ADFACD-79A2-4847-AA02-290492471E7C}"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98894221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69C43C1-961B-44D9-AD88-4CFD86C13476}"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47527876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24418" y="260350"/>
            <a:ext cx="10367433" cy="115728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1488018" y="1557338"/>
            <a:ext cx="10011833" cy="4525962"/>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fld id="{F1E03AE9-3362-4494-B00E-54711AC8CFFE}" type="datetime1">
              <a:rPr lang="en-US" smtClean="0">
                <a:solidFill>
                  <a:prstClr val="black">
                    <a:tint val="75000"/>
                  </a:prstClr>
                </a:solidFill>
              </a:rPr>
              <a:pPr>
                <a:defRPr/>
              </a:pPr>
              <a:t>11/22/2016</a:t>
            </a:fld>
            <a:endParaRPr lang="en-GB">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solidFill>
                  <a:prstClr val="black">
                    <a:tint val="75000"/>
                  </a:prstClr>
                </a:solidFill>
              </a:rPr>
              <a:t>JMG Coaching Plans</a:t>
            </a:r>
            <a:endParaRPr lang="en-GB">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20B6C58-A50D-41F1-86CC-3E1B9179D43A}" type="slidenum">
              <a:rPr lang="en-GB" altLang="en-US">
                <a:solidFill>
                  <a:srgbClr val="90C226"/>
                </a:solidFill>
              </a:rPr>
              <a:pPr>
                <a:defRPr/>
              </a:pPr>
              <a:t>‹#›</a:t>
            </a:fld>
            <a:endParaRPr lang="en-GB" altLang="en-US">
              <a:solidFill>
                <a:srgbClr val="90C226"/>
              </a:solidFill>
            </a:endParaRPr>
          </a:p>
        </p:txBody>
      </p:sp>
    </p:spTree>
    <p:extLst>
      <p:ext uri="{BB962C8B-B14F-4D97-AF65-F5344CB8AC3E}">
        <p14:creationId xmlns:p14="http://schemas.microsoft.com/office/powerpoint/2010/main" val="1587473389"/>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44EC2F0-2D8F-437D-8AA4-07FC62B01FDA}"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94661364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1D541C-C5DC-4B6F-B9D0-DF0F0E950818}"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64212364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CD8E1F-7A3C-4E54-996C-834FABC8FEE9}"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635790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55.xml"/><Relationship Id="rId13" Type="http://schemas.openxmlformats.org/officeDocument/2006/relationships/slideLayout" Target="../slideLayouts/slideLayout160.xml"/><Relationship Id="rId18" Type="http://schemas.openxmlformats.org/officeDocument/2006/relationships/theme" Target="../theme/theme10.xml"/><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slideLayout" Target="../slideLayouts/slideLayout159.xml"/><Relationship Id="rId17" Type="http://schemas.openxmlformats.org/officeDocument/2006/relationships/slideLayout" Target="../slideLayouts/slideLayout164.xml"/><Relationship Id="rId2" Type="http://schemas.openxmlformats.org/officeDocument/2006/relationships/slideLayout" Target="../slideLayouts/slideLayout149.xml"/><Relationship Id="rId16" Type="http://schemas.openxmlformats.org/officeDocument/2006/relationships/slideLayout" Target="../slideLayouts/slideLayout163.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5" Type="http://schemas.openxmlformats.org/officeDocument/2006/relationships/slideLayout" Target="../slideLayouts/slideLayout162.xml"/><Relationship Id="rId10" Type="http://schemas.openxmlformats.org/officeDocument/2006/relationships/slideLayout" Target="../slideLayouts/slideLayout157.xml"/><Relationship Id="rId4" Type="http://schemas.openxmlformats.org/officeDocument/2006/relationships/slideLayout" Target="../slideLayouts/slideLayout151.xml"/><Relationship Id="rId9" Type="http://schemas.openxmlformats.org/officeDocument/2006/relationships/slideLayout" Target="../slideLayouts/slideLayout156.xml"/><Relationship Id="rId14" Type="http://schemas.openxmlformats.org/officeDocument/2006/relationships/slideLayout" Target="../slideLayouts/slideLayout16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72.xml"/><Relationship Id="rId13" Type="http://schemas.openxmlformats.org/officeDocument/2006/relationships/slideLayout" Target="../slideLayouts/slideLayout177.xml"/><Relationship Id="rId18" Type="http://schemas.openxmlformats.org/officeDocument/2006/relationships/theme" Target="../theme/theme11.xml"/><Relationship Id="rId3" Type="http://schemas.openxmlformats.org/officeDocument/2006/relationships/slideLayout" Target="../slideLayouts/slideLayout167.xml"/><Relationship Id="rId7" Type="http://schemas.openxmlformats.org/officeDocument/2006/relationships/slideLayout" Target="../slideLayouts/slideLayout171.xml"/><Relationship Id="rId12" Type="http://schemas.openxmlformats.org/officeDocument/2006/relationships/slideLayout" Target="../slideLayouts/slideLayout176.xml"/><Relationship Id="rId17" Type="http://schemas.openxmlformats.org/officeDocument/2006/relationships/slideLayout" Target="../slideLayouts/slideLayout181.xml"/><Relationship Id="rId2" Type="http://schemas.openxmlformats.org/officeDocument/2006/relationships/slideLayout" Target="../slideLayouts/slideLayout166.xml"/><Relationship Id="rId16" Type="http://schemas.openxmlformats.org/officeDocument/2006/relationships/slideLayout" Target="../slideLayouts/slideLayout180.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11" Type="http://schemas.openxmlformats.org/officeDocument/2006/relationships/slideLayout" Target="../slideLayouts/slideLayout175.xml"/><Relationship Id="rId5" Type="http://schemas.openxmlformats.org/officeDocument/2006/relationships/slideLayout" Target="../slideLayouts/slideLayout169.xml"/><Relationship Id="rId15" Type="http://schemas.openxmlformats.org/officeDocument/2006/relationships/slideLayout" Target="../slideLayouts/slideLayout179.xml"/><Relationship Id="rId10" Type="http://schemas.openxmlformats.org/officeDocument/2006/relationships/slideLayout" Target="../slideLayouts/slideLayout174.xml"/><Relationship Id="rId4" Type="http://schemas.openxmlformats.org/officeDocument/2006/relationships/slideLayout" Target="../slideLayouts/slideLayout168.xml"/><Relationship Id="rId9" Type="http://schemas.openxmlformats.org/officeDocument/2006/relationships/slideLayout" Target="../slideLayouts/slideLayout173.xml"/><Relationship Id="rId14" Type="http://schemas.openxmlformats.org/officeDocument/2006/relationships/slideLayout" Target="../slideLayouts/slideLayout17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89.xml"/><Relationship Id="rId13" Type="http://schemas.openxmlformats.org/officeDocument/2006/relationships/slideLayout" Target="../slideLayouts/slideLayout194.xml"/><Relationship Id="rId18" Type="http://schemas.openxmlformats.org/officeDocument/2006/relationships/theme" Target="../theme/theme12.xml"/><Relationship Id="rId3" Type="http://schemas.openxmlformats.org/officeDocument/2006/relationships/slideLayout" Target="../slideLayouts/slideLayout184.xml"/><Relationship Id="rId7" Type="http://schemas.openxmlformats.org/officeDocument/2006/relationships/slideLayout" Target="../slideLayouts/slideLayout188.xml"/><Relationship Id="rId12" Type="http://schemas.openxmlformats.org/officeDocument/2006/relationships/slideLayout" Target="../slideLayouts/slideLayout193.xml"/><Relationship Id="rId17" Type="http://schemas.openxmlformats.org/officeDocument/2006/relationships/slideLayout" Target="../slideLayouts/slideLayout198.xml"/><Relationship Id="rId2" Type="http://schemas.openxmlformats.org/officeDocument/2006/relationships/slideLayout" Target="../slideLayouts/slideLayout183.xml"/><Relationship Id="rId16" Type="http://schemas.openxmlformats.org/officeDocument/2006/relationships/slideLayout" Target="../slideLayouts/slideLayout197.xml"/><Relationship Id="rId1" Type="http://schemas.openxmlformats.org/officeDocument/2006/relationships/slideLayout" Target="../slideLayouts/slideLayout182.xml"/><Relationship Id="rId6" Type="http://schemas.openxmlformats.org/officeDocument/2006/relationships/slideLayout" Target="../slideLayouts/slideLayout187.xml"/><Relationship Id="rId11" Type="http://schemas.openxmlformats.org/officeDocument/2006/relationships/slideLayout" Target="../slideLayouts/slideLayout192.xml"/><Relationship Id="rId5" Type="http://schemas.openxmlformats.org/officeDocument/2006/relationships/slideLayout" Target="../slideLayouts/slideLayout186.xml"/><Relationship Id="rId15" Type="http://schemas.openxmlformats.org/officeDocument/2006/relationships/slideLayout" Target="../slideLayouts/slideLayout196.xml"/><Relationship Id="rId10" Type="http://schemas.openxmlformats.org/officeDocument/2006/relationships/slideLayout" Target="../slideLayouts/slideLayout191.xml"/><Relationship Id="rId4" Type="http://schemas.openxmlformats.org/officeDocument/2006/relationships/slideLayout" Target="../slideLayouts/slideLayout185.xml"/><Relationship Id="rId9" Type="http://schemas.openxmlformats.org/officeDocument/2006/relationships/slideLayout" Target="../slideLayouts/slideLayout190.xml"/><Relationship Id="rId14" Type="http://schemas.openxmlformats.org/officeDocument/2006/relationships/slideLayout" Target="../slideLayouts/slideLayout19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slideLayout" Target="../slideLayouts/slideLayout211.xml"/><Relationship Id="rId18" Type="http://schemas.openxmlformats.org/officeDocument/2006/relationships/theme" Target="../theme/theme13.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slideLayout" Target="../slideLayouts/slideLayout210.xml"/><Relationship Id="rId17" Type="http://schemas.openxmlformats.org/officeDocument/2006/relationships/slideLayout" Target="../slideLayouts/slideLayout215.xml"/><Relationship Id="rId2" Type="http://schemas.openxmlformats.org/officeDocument/2006/relationships/slideLayout" Target="../slideLayouts/slideLayout200.xml"/><Relationship Id="rId16" Type="http://schemas.openxmlformats.org/officeDocument/2006/relationships/slideLayout" Target="../slideLayouts/slideLayout214.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5" Type="http://schemas.openxmlformats.org/officeDocument/2006/relationships/slideLayout" Target="../slideLayouts/slideLayout21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 Id="rId14" Type="http://schemas.openxmlformats.org/officeDocument/2006/relationships/slideLayout" Target="../slideLayouts/slideLayout21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theme" Target="../theme/theme4.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theme" Target="../theme/theme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18" Type="http://schemas.openxmlformats.org/officeDocument/2006/relationships/theme" Target="../theme/theme6.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slideLayout" Target="../slideLayouts/slideLayout96.xml"/><Relationship Id="rId2" Type="http://schemas.openxmlformats.org/officeDocument/2006/relationships/slideLayout" Target="../slideLayouts/slideLayout81.xml"/><Relationship Id="rId16" Type="http://schemas.openxmlformats.org/officeDocument/2006/relationships/slideLayout" Target="../slideLayouts/slideLayout95.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slideLayout" Target="../slideLayouts/slideLayout9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18" Type="http://schemas.openxmlformats.org/officeDocument/2006/relationships/theme" Target="../theme/theme7.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slideLayout" Target="../slideLayouts/slideLayout113.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slideLayout" Target="../slideLayouts/slideLayout126.xml"/><Relationship Id="rId18" Type="http://schemas.openxmlformats.org/officeDocument/2006/relationships/theme" Target="../theme/theme8.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17" Type="http://schemas.openxmlformats.org/officeDocument/2006/relationships/slideLayout" Target="../slideLayouts/slideLayout130.xml"/><Relationship Id="rId2" Type="http://schemas.openxmlformats.org/officeDocument/2006/relationships/slideLayout" Target="../slideLayouts/slideLayout115.xml"/><Relationship Id="rId16" Type="http://schemas.openxmlformats.org/officeDocument/2006/relationships/slideLayout" Target="../slideLayouts/slideLayout129.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5" Type="http://schemas.openxmlformats.org/officeDocument/2006/relationships/slideLayout" Target="../slideLayouts/slideLayout12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slideLayout" Target="../slideLayouts/slideLayout12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slideLayout" Target="../slideLayouts/slideLayout143.xml"/><Relationship Id="rId18" Type="http://schemas.openxmlformats.org/officeDocument/2006/relationships/theme" Target="../theme/theme9.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slideLayout" Target="../slideLayouts/slideLayout142.xml"/><Relationship Id="rId17" Type="http://schemas.openxmlformats.org/officeDocument/2006/relationships/slideLayout" Target="../slideLayouts/slideLayout147.xml"/><Relationship Id="rId2" Type="http://schemas.openxmlformats.org/officeDocument/2006/relationships/slideLayout" Target="../slideLayouts/slideLayout132.xml"/><Relationship Id="rId16" Type="http://schemas.openxmlformats.org/officeDocument/2006/relationships/slideLayout" Target="../slideLayouts/slideLayout146.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5" Type="http://schemas.openxmlformats.org/officeDocument/2006/relationships/slideLayout" Target="../slideLayouts/slideLayout145.xml"/><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 Id="rId14" Type="http://schemas.openxmlformats.org/officeDocument/2006/relationships/slideLayout" Target="../slideLayouts/slideLayout1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250BA5-774C-4EC4-8619-A1D74C211E89}" type="datetimeFigureOut">
              <a:rPr lang="en-IE" smtClean="0"/>
              <a:t>22/11/2016</a:t>
            </a:fld>
            <a:endParaRPr lang="en-I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FB64A2-12CC-49A1-8AC6-A1EECA97931D}" type="slidenum">
              <a:rPr lang="en-IE" smtClean="0"/>
              <a:t>‹#›</a:t>
            </a:fld>
            <a:endParaRPr lang="en-IE"/>
          </a:p>
        </p:txBody>
      </p:sp>
    </p:spTree>
    <p:extLst>
      <p:ext uri="{BB962C8B-B14F-4D97-AF65-F5344CB8AC3E}">
        <p14:creationId xmlns:p14="http://schemas.microsoft.com/office/powerpoint/2010/main" val="31198245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066629DE-2148-4DCB-9B44-374B94EDF3EA}" type="datetime1">
              <a:rPr lang="en-US" smtClean="0">
                <a:solidFill>
                  <a:prstClr val="black">
                    <a:tint val="75000"/>
                  </a:prstClr>
                </a:solidFill>
              </a:rPr>
              <a:pPr defTabSz="457200"/>
              <a:t>11/22/2016</a:t>
            </a:fld>
            <a:endParaRPr lang="en-US" dirty="0">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defTabSz="457200"/>
            <a:fld id="{6D22F896-40B5-4ADD-8801-0D06FADFA095}" type="slidenum">
              <a:rPr lang="en-US" smtClean="0">
                <a:solidFill>
                  <a:srgbClr val="90C226"/>
                </a:solidFill>
              </a:rPr>
              <a:pPr defTabSz="457200"/>
              <a:t>‹#›</a:t>
            </a:fld>
            <a:endParaRPr lang="en-US" dirty="0">
              <a:solidFill>
                <a:srgbClr val="90C226"/>
              </a:solidFill>
            </a:endParaRPr>
          </a:p>
        </p:txBody>
      </p:sp>
    </p:spTree>
    <p:extLst>
      <p:ext uri="{BB962C8B-B14F-4D97-AF65-F5344CB8AC3E}">
        <p14:creationId xmlns:p14="http://schemas.microsoft.com/office/powerpoint/2010/main" val="130844893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Lst>
  <p:hf hdr="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066629DE-2148-4DCB-9B44-374B94EDF3EA}" type="datetime1">
              <a:rPr lang="en-US" smtClean="0">
                <a:solidFill>
                  <a:prstClr val="black">
                    <a:tint val="75000"/>
                  </a:prstClr>
                </a:solidFill>
              </a:rPr>
              <a:pPr defTabSz="457200"/>
              <a:t>11/22/2016</a:t>
            </a:fld>
            <a:endParaRPr lang="en-US" dirty="0">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defTabSz="457200"/>
            <a:fld id="{6D22F896-40B5-4ADD-8801-0D06FADFA095}" type="slidenum">
              <a:rPr lang="en-US" smtClean="0">
                <a:solidFill>
                  <a:srgbClr val="90C226"/>
                </a:solidFill>
              </a:rPr>
              <a:pPr defTabSz="457200"/>
              <a:t>‹#›</a:t>
            </a:fld>
            <a:endParaRPr lang="en-US" dirty="0">
              <a:solidFill>
                <a:srgbClr val="90C226"/>
              </a:solidFill>
            </a:endParaRPr>
          </a:p>
        </p:txBody>
      </p:sp>
    </p:spTree>
    <p:extLst>
      <p:ext uri="{BB962C8B-B14F-4D97-AF65-F5344CB8AC3E}">
        <p14:creationId xmlns:p14="http://schemas.microsoft.com/office/powerpoint/2010/main" val="3229606179"/>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 id="2147483838" r:id="rId16"/>
    <p:sldLayoutId id="2147483839" r:id="rId17"/>
  </p:sldLayoutIdLst>
  <p:hf hdr="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066629DE-2148-4DCB-9B44-374B94EDF3EA}" type="datetime1">
              <a:rPr lang="en-US" smtClean="0">
                <a:solidFill>
                  <a:prstClr val="black">
                    <a:tint val="75000"/>
                  </a:prstClr>
                </a:solidFill>
              </a:rPr>
              <a:pPr defTabSz="457200"/>
              <a:t>11/22/2016</a:t>
            </a:fld>
            <a:endParaRPr lang="en-US" dirty="0">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defTabSz="457200"/>
            <a:fld id="{6D22F896-40B5-4ADD-8801-0D06FADFA095}" type="slidenum">
              <a:rPr lang="en-US" smtClean="0">
                <a:solidFill>
                  <a:srgbClr val="90C226"/>
                </a:solidFill>
              </a:rPr>
              <a:pPr defTabSz="457200"/>
              <a:t>‹#›</a:t>
            </a:fld>
            <a:endParaRPr lang="en-US" dirty="0">
              <a:solidFill>
                <a:srgbClr val="90C226"/>
              </a:solidFill>
            </a:endParaRPr>
          </a:p>
        </p:txBody>
      </p:sp>
    </p:spTree>
    <p:extLst>
      <p:ext uri="{BB962C8B-B14F-4D97-AF65-F5344CB8AC3E}">
        <p14:creationId xmlns:p14="http://schemas.microsoft.com/office/powerpoint/2010/main" val="2497126693"/>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 id="2147483857" r:id="rId17"/>
  </p:sldLayoutIdLst>
  <p:hf hdr="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066629DE-2148-4DCB-9B44-374B94EDF3EA}" type="datetime1">
              <a:rPr lang="en-US" smtClean="0">
                <a:solidFill>
                  <a:prstClr val="black">
                    <a:tint val="75000"/>
                  </a:prstClr>
                </a:solidFill>
              </a:rPr>
              <a:pPr defTabSz="457200"/>
              <a:t>11/22/2016</a:t>
            </a:fld>
            <a:endParaRPr lang="en-US" dirty="0">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defTabSz="457200"/>
            <a:fld id="{6D22F896-40B5-4ADD-8801-0D06FADFA095}" type="slidenum">
              <a:rPr lang="en-US" smtClean="0">
                <a:solidFill>
                  <a:srgbClr val="90C226"/>
                </a:solidFill>
              </a:rPr>
              <a:pPr defTabSz="457200"/>
              <a:t>‹#›</a:t>
            </a:fld>
            <a:endParaRPr lang="en-US" dirty="0">
              <a:solidFill>
                <a:srgbClr val="90C226"/>
              </a:solidFill>
            </a:endParaRPr>
          </a:p>
        </p:txBody>
      </p:sp>
    </p:spTree>
    <p:extLst>
      <p:ext uri="{BB962C8B-B14F-4D97-AF65-F5344CB8AC3E}">
        <p14:creationId xmlns:p14="http://schemas.microsoft.com/office/powerpoint/2010/main" val="1214913963"/>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 id="2147483874" r:id="rId16"/>
    <p:sldLayoutId id="2147483875" r:id="rId17"/>
  </p:sldLayoutIdLst>
  <p:hf hdr="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066629DE-2148-4DCB-9B44-374B94EDF3EA}" type="datetime1">
              <a:rPr lang="en-US" smtClean="0">
                <a:solidFill>
                  <a:prstClr val="black">
                    <a:tint val="75000"/>
                  </a:prstClr>
                </a:solidFill>
              </a:rPr>
              <a:pPr defTabSz="457200"/>
              <a:t>11/22/2016</a:t>
            </a:fld>
            <a:endParaRPr lang="en-US" dirty="0">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defTabSz="457200"/>
            <a:fld id="{6D22F896-40B5-4ADD-8801-0D06FADFA095}" type="slidenum">
              <a:rPr lang="en-US" smtClean="0">
                <a:solidFill>
                  <a:srgbClr val="90C226"/>
                </a:solidFill>
              </a:rPr>
              <a:pPr defTabSz="457200"/>
              <a:t>‹#›</a:t>
            </a:fld>
            <a:endParaRPr lang="en-US" dirty="0">
              <a:solidFill>
                <a:srgbClr val="90C226"/>
              </a:solidFill>
            </a:endParaRPr>
          </a:p>
        </p:txBody>
      </p:sp>
    </p:spTree>
    <p:extLst>
      <p:ext uri="{BB962C8B-B14F-4D97-AF65-F5344CB8AC3E}">
        <p14:creationId xmlns:p14="http://schemas.microsoft.com/office/powerpoint/2010/main" val="5949107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066629DE-2148-4DCB-9B44-374B94EDF3EA}" type="datetime1">
              <a:rPr lang="en-US" smtClean="0">
                <a:solidFill>
                  <a:prstClr val="black">
                    <a:tint val="75000"/>
                  </a:prstClr>
                </a:solidFill>
              </a:rPr>
              <a:pPr defTabSz="457200"/>
              <a:t>11/22/2016</a:t>
            </a:fld>
            <a:endParaRPr lang="en-US" dirty="0">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defTabSz="457200"/>
            <a:fld id="{6D22F896-40B5-4ADD-8801-0D06FADFA095}" type="slidenum">
              <a:rPr lang="en-US" smtClean="0">
                <a:solidFill>
                  <a:srgbClr val="90C226"/>
                </a:solidFill>
              </a:rPr>
              <a:pPr defTabSz="457200"/>
              <a:t>‹#›</a:t>
            </a:fld>
            <a:endParaRPr lang="en-US" dirty="0">
              <a:solidFill>
                <a:srgbClr val="90C226"/>
              </a:solidFill>
            </a:endParaRPr>
          </a:p>
        </p:txBody>
      </p:sp>
    </p:spTree>
    <p:extLst>
      <p:ext uri="{BB962C8B-B14F-4D97-AF65-F5344CB8AC3E}">
        <p14:creationId xmlns:p14="http://schemas.microsoft.com/office/powerpoint/2010/main" val="375969559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hdr="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066629DE-2148-4DCB-9B44-374B94EDF3EA}" type="datetime1">
              <a:rPr lang="en-US" smtClean="0">
                <a:solidFill>
                  <a:prstClr val="black">
                    <a:tint val="75000"/>
                  </a:prstClr>
                </a:solidFill>
              </a:rPr>
              <a:pPr defTabSz="457200"/>
              <a:t>11/22/2016</a:t>
            </a:fld>
            <a:endParaRPr lang="en-US" dirty="0">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defTabSz="457200"/>
            <a:fld id="{6D22F896-40B5-4ADD-8801-0D06FADFA095}" type="slidenum">
              <a:rPr lang="en-US" smtClean="0">
                <a:solidFill>
                  <a:srgbClr val="90C226"/>
                </a:solidFill>
              </a:rPr>
              <a:pPr defTabSz="457200"/>
              <a:t>‹#›</a:t>
            </a:fld>
            <a:endParaRPr lang="en-US" dirty="0">
              <a:solidFill>
                <a:srgbClr val="90C226"/>
              </a:solidFill>
            </a:endParaRPr>
          </a:p>
        </p:txBody>
      </p:sp>
    </p:spTree>
    <p:extLst>
      <p:ext uri="{BB962C8B-B14F-4D97-AF65-F5344CB8AC3E}">
        <p14:creationId xmlns:p14="http://schemas.microsoft.com/office/powerpoint/2010/main" val="332619465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hf hdr="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066629DE-2148-4DCB-9B44-374B94EDF3EA}" type="datetime1">
              <a:rPr lang="en-US" smtClean="0">
                <a:solidFill>
                  <a:prstClr val="black">
                    <a:tint val="75000"/>
                  </a:prstClr>
                </a:solidFill>
              </a:rPr>
              <a:pPr defTabSz="457200"/>
              <a:t>11/22/2016</a:t>
            </a:fld>
            <a:endParaRPr lang="en-US" dirty="0">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defTabSz="457200"/>
            <a:fld id="{6D22F896-40B5-4ADD-8801-0D06FADFA095}" type="slidenum">
              <a:rPr lang="en-US" smtClean="0">
                <a:solidFill>
                  <a:srgbClr val="90C226"/>
                </a:solidFill>
              </a:rPr>
              <a:pPr defTabSz="457200"/>
              <a:t>‹#›</a:t>
            </a:fld>
            <a:endParaRPr lang="en-US" dirty="0">
              <a:solidFill>
                <a:srgbClr val="90C226"/>
              </a:solidFill>
            </a:endParaRPr>
          </a:p>
        </p:txBody>
      </p:sp>
    </p:spTree>
    <p:extLst>
      <p:ext uri="{BB962C8B-B14F-4D97-AF65-F5344CB8AC3E}">
        <p14:creationId xmlns:p14="http://schemas.microsoft.com/office/powerpoint/2010/main" val="2348241"/>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hf hdr="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066629DE-2148-4DCB-9B44-374B94EDF3EA}" type="datetime1">
              <a:rPr lang="en-US" smtClean="0">
                <a:solidFill>
                  <a:prstClr val="black">
                    <a:tint val="75000"/>
                  </a:prstClr>
                </a:solidFill>
              </a:rPr>
              <a:pPr defTabSz="457200"/>
              <a:t>11/22/2016</a:t>
            </a:fld>
            <a:endParaRPr lang="en-US" dirty="0">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defTabSz="457200"/>
            <a:fld id="{6D22F896-40B5-4ADD-8801-0D06FADFA095}" type="slidenum">
              <a:rPr lang="en-US" smtClean="0">
                <a:solidFill>
                  <a:srgbClr val="90C226"/>
                </a:solidFill>
              </a:rPr>
              <a:pPr defTabSz="457200"/>
              <a:t>‹#›</a:t>
            </a:fld>
            <a:endParaRPr lang="en-US" dirty="0">
              <a:solidFill>
                <a:srgbClr val="90C226"/>
              </a:solidFill>
            </a:endParaRPr>
          </a:p>
        </p:txBody>
      </p:sp>
    </p:spTree>
    <p:extLst>
      <p:ext uri="{BB962C8B-B14F-4D97-AF65-F5344CB8AC3E}">
        <p14:creationId xmlns:p14="http://schemas.microsoft.com/office/powerpoint/2010/main" val="68985932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hf hdr="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066629DE-2148-4DCB-9B44-374B94EDF3EA}" type="datetime1">
              <a:rPr lang="en-US" smtClean="0">
                <a:solidFill>
                  <a:prstClr val="black">
                    <a:tint val="75000"/>
                  </a:prstClr>
                </a:solidFill>
              </a:rPr>
              <a:pPr defTabSz="457200"/>
              <a:t>11/22/2016</a:t>
            </a:fld>
            <a:endParaRPr lang="en-US" dirty="0">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defTabSz="457200"/>
            <a:fld id="{6D22F896-40B5-4ADD-8801-0D06FADFA095}" type="slidenum">
              <a:rPr lang="en-US" smtClean="0">
                <a:solidFill>
                  <a:srgbClr val="90C226"/>
                </a:solidFill>
              </a:rPr>
              <a:pPr defTabSz="457200"/>
              <a:t>‹#›</a:t>
            </a:fld>
            <a:endParaRPr lang="en-US" dirty="0">
              <a:solidFill>
                <a:srgbClr val="90C226"/>
              </a:solidFill>
            </a:endParaRPr>
          </a:p>
        </p:txBody>
      </p:sp>
    </p:spTree>
    <p:extLst>
      <p:ext uri="{BB962C8B-B14F-4D97-AF65-F5344CB8AC3E}">
        <p14:creationId xmlns:p14="http://schemas.microsoft.com/office/powerpoint/2010/main" val="169781832"/>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hf hdr="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066629DE-2148-4DCB-9B44-374B94EDF3EA}" type="datetime1">
              <a:rPr lang="en-US" smtClean="0">
                <a:solidFill>
                  <a:prstClr val="black">
                    <a:tint val="75000"/>
                  </a:prstClr>
                </a:solidFill>
              </a:rPr>
              <a:pPr defTabSz="457200"/>
              <a:t>11/22/2016</a:t>
            </a:fld>
            <a:endParaRPr lang="en-US" dirty="0">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defTabSz="457200"/>
            <a:fld id="{6D22F896-40B5-4ADD-8801-0D06FADFA095}" type="slidenum">
              <a:rPr lang="en-US" smtClean="0">
                <a:solidFill>
                  <a:srgbClr val="90C226"/>
                </a:solidFill>
              </a:rPr>
              <a:pPr defTabSz="457200"/>
              <a:t>‹#›</a:t>
            </a:fld>
            <a:endParaRPr lang="en-US" dirty="0">
              <a:solidFill>
                <a:srgbClr val="90C226"/>
              </a:solidFill>
            </a:endParaRPr>
          </a:p>
        </p:txBody>
      </p:sp>
    </p:spTree>
    <p:extLst>
      <p:ext uri="{BB962C8B-B14F-4D97-AF65-F5344CB8AC3E}">
        <p14:creationId xmlns:p14="http://schemas.microsoft.com/office/powerpoint/2010/main" val="398372576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hf hdr="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066629DE-2148-4DCB-9B44-374B94EDF3EA}" type="datetime1">
              <a:rPr lang="en-US" smtClean="0">
                <a:solidFill>
                  <a:prstClr val="black">
                    <a:tint val="75000"/>
                  </a:prstClr>
                </a:solidFill>
              </a:rPr>
              <a:pPr defTabSz="457200"/>
              <a:t>11/22/2016</a:t>
            </a:fld>
            <a:endParaRPr lang="en-US" dirty="0">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defTabSz="457200"/>
            <a:fld id="{6D22F896-40B5-4ADD-8801-0D06FADFA095}" type="slidenum">
              <a:rPr lang="en-US" smtClean="0">
                <a:solidFill>
                  <a:srgbClr val="90C226"/>
                </a:solidFill>
              </a:rPr>
              <a:pPr defTabSz="457200"/>
              <a:t>‹#›</a:t>
            </a:fld>
            <a:endParaRPr lang="en-US" dirty="0">
              <a:solidFill>
                <a:srgbClr val="90C226"/>
              </a:solidFill>
            </a:endParaRPr>
          </a:p>
        </p:txBody>
      </p:sp>
    </p:spTree>
    <p:extLst>
      <p:ext uri="{BB962C8B-B14F-4D97-AF65-F5344CB8AC3E}">
        <p14:creationId xmlns:p14="http://schemas.microsoft.com/office/powerpoint/2010/main" val="3475430333"/>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Lst>
  <p:hf hdr="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8.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6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83.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0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7.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4.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49.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6C8C2E-5665-4E57-93D8-AB1A6476A895}" type="datetime1">
              <a:rPr lang="en-US" smtClean="0"/>
              <a:t>11/22/2016</a:t>
            </a:fld>
            <a:endParaRPr lang="en-US" dirty="0"/>
          </a:p>
        </p:txBody>
      </p:sp>
      <p:sp>
        <p:nvSpPr>
          <p:cNvPr id="3" name="Footer Placeholder 2"/>
          <p:cNvSpPr>
            <a:spLocks noGrp="1"/>
          </p:cNvSpPr>
          <p:nvPr>
            <p:ph type="ftr" sz="quarter" idx="11"/>
          </p:nvPr>
        </p:nvSpPr>
        <p:spPr/>
        <p:txBody>
          <a:bodyPr/>
          <a:lstStyle/>
          <a:p>
            <a:r>
              <a:rPr lang="en-US" smtClean="0"/>
              <a:t>JMG Coaching Plans</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1</a:t>
            </a:fld>
            <a:endParaRPr lang="en-US" dirty="0"/>
          </a:p>
        </p:txBody>
      </p:sp>
      <p:sp>
        <p:nvSpPr>
          <p:cNvPr id="3074" name="Title 1"/>
          <p:cNvSpPr>
            <a:spLocks noGrp="1"/>
          </p:cNvSpPr>
          <p:nvPr>
            <p:ph type="title" idx="4294967295"/>
          </p:nvPr>
        </p:nvSpPr>
        <p:spPr>
          <a:xfrm>
            <a:off x="0" y="274638"/>
            <a:ext cx="8472488" cy="1143000"/>
          </a:xfrm>
        </p:spPr>
        <p:txBody>
          <a:bodyPr/>
          <a:lstStyle/>
          <a:p>
            <a:pPr eaLnBrk="1" hangingPunct="1"/>
            <a:r>
              <a:rPr lang="en-GB" altLang="en-US" dirty="0" smtClean="0">
                <a:solidFill>
                  <a:schemeClr val="bg1"/>
                </a:solidFill>
              </a:rPr>
              <a:t>O'Dwyers </a:t>
            </a:r>
            <a:r>
              <a:rPr lang="en-IE" altLang="en-US" dirty="0" smtClean="0">
                <a:solidFill>
                  <a:schemeClr val="bg1"/>
                </a:solidFill>
              </a:rPr>
              <a:t>GAA</a:t>
            </a:r>
            <a:r>
              <a:rPr lang="en-IE" altLang="en-US" dirty="0" smtClean="0">
                <a:solidFill>
                  <a:schemeClr val="tx2"/>
                </a:solidFill>
              </a:rPr>
              <a:t> </a:t>
            </a:r>
            <a:endParaRPr lang="en-US" altLang="en-US" dirty="0" smtClean="0">
              <a:solidFill>
                <a:schemeClr val="tx2"/>
              </a:solidFill>
            </a:endParaRPr>
          </a:p>
        </p:txBody>
      </p:sp>
      <p:sp>
        <p:nvSpPr>
          <p:cNvPr id="3076" name="TextBox 5"/>
          <p:cNvSpPr txBox="1">
            <a:spLocks noChangeArrowheads="1"/>
          </p:cNvSpPr>
          <p:nvPr/>
        </p:nvSpPr>
        <p:spPr bwMode="auto">
          <a:xfrm>
            <a:off x="3274219" y="1222890"/>
            <a:ext cx="5643562" cy="1200329"/>
          </a:xfrm>
          <a:prstGeom prst="rect">
            <a:avLst/>
          </a:prstGeom>
          <a:noFill/>
          <a:ln w="9525">
            <a:noFill/>
            <a:miter lim="800000"/>
            <a:headEnd/>
            <a:tailEnd/>
          </a:ln>
        </p:spPr>
        <p:txBody>
          <a:bodyPr>
            <a:spAutoFit/>
          </a:bodyPr>
          <a:lstStyle/>
          <a:p>
            <a:pPr algn="ctr" eaLnBrk="1" hangingPunct="1"/>
            <a:r>
              <a:rPr lang="en-GB" altLang="en-US" sz="2400" b="1" dirty="0" smtClean="0">
                <a:latin typeface="Calibri" pitchFamily="34" charset="0"/>
              </a:rPr>
              <a:t>O’DWYERS U16</a:t>
            </a:r>
            <a:r>
              <a:rPr lang="en-IE" altLang="en-US" sz="2400" b="1" dirty="0" smtClean="0">
                <a:latin typeface="Calibri" pitchFamily="34" charset="0"/>
              </a:rPr>
              <a:t> </a:t>
            </a:r>
            <a:r>
              <a:rPr lang="en-IE" altLang="en-US" sz="2400" b="1" dirty="0">
                <a:latin typeface="Calibri" pitchFamily="34" charset="0"/>
              </a:rPr>
              <a:t>Football – Season </a:t>
            </a:r>
            <a:r>
              <a:rPr lang="en-IE" altLang="en-US" sz="2400" b="1" dirty="0" smtClean="0">
                <a:latin typeface="Calibri" pitchFamily="34" charset="0"/>
              </a:rPr>
              <a:t>201</a:t>
            </a:r>
            <a:r>
              <a:rPr lang="en-GB" altLang="en-US" sz="2400" b="1" dirty="0" smtClean="0">
                <a:latin typeface="Calibri" pitchFamily="34" charset="0"/>
              </a:rPr>
              <a:t>6/2017</a:t>
            </a:r>
          </a:p>
          <a:p>
            <a:pPr algn="ctr" eaLnBrk="1" hangingPunct="1"/>
            <a:r>
              <a:rPr lang="en-GB" altLang="en-US" sz="2400" b="1" dirty="0" smtClean="0">
                <a:latin typeface="Calibri" pitchFamily="34" charset="0"/>
              </a:rPr>
              <a:t>Born on or after Jan/1/2001</a:t>
            </a:r>
            <a:endParaRPr lang="en-US" altLang="en-US" sz="2400" b="1" dirty="0">
              <a:latin typeface="Calibri" pitchFamily="34" charset="0"/>
            </a:endParaRPr>
          </a:p>
        </p:txBody>
      </p:sp>
      <p:pic>
        <p:nvPicPr>
          <p:cNvPr id="5" name="Picture 4"/>
          <p:cNvPicPr>
            <a:picLocks noChangeAspect="1"/>
          </p:cNvPicPr>
          <p:nvPr/>
        </p:nvPicPr>
        <p:blipFill>
          <a:blip r:embed="rId3"/>
          <a:stretch>
            <a:fillRect/>
          </a:stretch>
        </p:blipFill>
        <p:spPr>
          <a:xfrm>
            <a:off x="478402" y="3199846"/>
            <a:ext cx="11713597" cy="3156504"/>
          </a:xfrm>
          <a:prstGeom prst="rect">
            <a:avLst/>
          </a:prstGeom>
        </p:spPr>
      </p:pic>
    </p:spTree>
    <p:extLst>
      <p:ext uri="{BB962C8B-B14F-4D97-AF65-F5344CB8AC3E}">
        <p14:creationId xmlns:p14="http://schemas.microsoft.com/office/powerpoint/2010/main" val="6031470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13186"/>
            <a:ext cx="10515600" cy="258532"/>
          </a:xfrm>
        </p:spPr>
        <p:txBody>
          <a:bodyPr>
            <a:spAutoFit/>
          </a:bodyPr>
          <a:lstStyle/>
          <a:p>
            <a:r>
              <a:rPr lang="en-US" sz="1200" dirty="0" smtClean="0"/>
              <a:t>Next steps</a:t>
            </a:r>
            <a:endParaRPr lang="en-US" sz="1200" dirty="0"/>
          </a:p>
        </p:txBody>
      </p:sp>
      <p:sp>
        <p:nvSpPr>
          <p:cNvPr id="5" name="Rechteck 4"/>
          <p:cNvSpPr/>
          <p:nvPr/>
        </p:nvSpPr>
        <p:spPr>
          <a:xfrm>
            <a:off x="3391601" y="2196025"/>
            <a:ext cx="1135779" cy="276999"/>
          </a:xfrm>
          <a:prstGeom prst="rect">
            <a:avLst/>
          </a:prstGeom>
          <a:solidFill>
            <a:schemeClr val="accent3">
              <a:lumMod val="50000"/>
            </a:schemeClr>
          </a:solidFill>
          <a:ln w="9525">
            <a:noFill/>
            <a:prstDash val="dash"/>
          </a:ln>
        </p:spPr>
        <p:style>
          <a:lnRef idx="2">
            <a:schemeClr val="accent3"/>
          </a:lnRef>
          <a:fillRef idx="1">
            <a:schemeClr val="lt1"/>
          </a:fillRef>
          <a:effectRef idx="0">
            <a:schemeClr val="accent3"/>
          </a:effectRef>
          <a:fontRef idx="minor">
            <a:schemeClr val="dk1"/>
          </a:fontRef>
        </p:style>
        <p:txBody>
          <a:bodyPr lIns="37766" rIns="37766" rtlCol="0" anchor="ctr">
            <a:spAutoFit/>
          </a:bodyPr>
          <a:lstStyle/>
          <a:p>
            <a:pPr algn="ctr" defTabSz="457200" fontAlgn="base">
              <a:spcBef>
                <a:spcPct val="0"/>
              </a:spcBef>
              <a:spcAft>
                <a:spcPct val="0"/>
              </a:spcAft>
            </a:pPr>
            <a:r>
              <a:rPr lang="en-US" sz="1200" b="1" dirty="0">
                <a:solidFill>
                  <a:prstClr val="white"/>
                </a:solidFill>
              </a:rPr>
              <a:t>Dates </a:t>
            </a:r>
          </a:p>
        </p:txBody>
      </p:sp>
      <p:sp>
        <p:nvSpPr>
          <p:cNvPr id="4" name="Rechteck 3"/>
          <p:cNvSpPr/>
          <p:nvPr/>
        </p:nvSpPr>
        <p:spPr>
          <a:xfrm>
            <a:off x="4871346" y="2196025"/>
            <a:ext cx="1135779" cy="276999"/>
          </a:xfrm>
          <a:prstGeom prst="rect">
            <a:avLst/>
          </a:prstGeom>
          <a:solidFill>
            <a:schemeClr val="accent3">
              <a:lumMod val="50000"/>
            </a:schemeClr>
          </a:solidFill>
          <a:ln w="9525">
            <a:noFill/>
            <a:prstDash val="dash"/>
          </a:ln>
        </p:spPr>
        <p:style>
          <a:lnRef idx="2">
            <a:schemeClr val="accent3"/>
          </a:lnRef>
          <a:fillRef idx="1">
            <a:schemeClr val="lt1"/>
          </a:fillRef>
          <a:effectRef idx="0">
            <a:schemeClr val="accent3"/>
          </a:effectRef>
          <a:fontRef idx="minor">
            <a:schemeClr val="dk1"/>
          </a:fontRef>
        </p:style>
        <p:txBody>
          <a:bodyPr lIns="37766" rIns="37766" rtlCol="0" anchor="ctr">
            <a:spAutoFit/>
          </a:bodyPr>
          <a:lstStyle/>
          <a:p>
            <a:pPr algn="ctr" defTabSz="457200" fontAlgn="base">
              <a:spcBef>
                <a:spcPct val="0"/>
              </a:spcBef>
              <a:spcAft>
                <a:spcPct val="0"/>
              </a:spcAft>
            </a:pPr>
            <a:r>
              <a:rPr lang="en-US" sz="1200" b="1" dirty="0">
                <a:solidFill>
                  <a:prstClr val="white"/>
                </a:solidFill>
              </a:rPr>
              <a:t>Screening</a:t>
            </a:r>
          </a:p>
        </p:txBody>
      </p:sp>
      <p:sp>
        <p:nvSpPr>
          <p:cNvPr id="6" name="Rechteck 5"/>
          <p:cNvSpPr/>
          <p:nvPr/>
        </p:nvSpPr>
        <p:spPr>
          <a:xfrm>
            <a:off x="6351090" y="2196025"/>
            <a:ext cx="1135779" cy="276999"/>
          </a:xfrm>
          <a:prstGeom prst="rect">
            <a:avLst/>
          </a:prstGeom>
          <a:solidFill>
            <a:schemeClr val="accent3">
              <a:lumMod val="50000"/>
            </a:schemeClr>
          </a:solidFill>
          <a:ln w="9525">
            <a:noFill/>
            <a:prstDash val="dash"/>
          </a:ln>
        </p:spPr>
        <p:style>
          <a:lnRef idx="2">
            <a:schemeClr val="accent3"/>
          </a:lnRef>
          <a:fillRef idx="1">
            <a:schemeClr val="lt1"/>
          </a:fillRef>
          <a:effectRef idx="0">
            <a:schemeClr val="accent3"/>
          </a:effectRef>
          <a:fontRef idx="minor">
            <a:schemeClr val="dk1"/>
          </a:fontRef>
        </p:style>
        <p:txBody>
          <a:bodyPr lIns="37766" rIns="37766" rtlCol="0" anchor="ctr">
            <a:spAutoFit/>
          </a:bodyPr>
          <a:lstStyle/>
          <a:p>
            <a:pPr algn="ctr" defTabSz="457200" fontAlgn="base">
              <a:spcBef>
                <a:spcPct val="0"/>
              </a:spcBef>
              <a:spcAft>
                <a:spcPct val="0"/>
              </a:spcAft>
            </a:pPr>
            <a:r>
              <a:rPr lang="en-US" sz="1200" b="1" dirty="0">
                <a:solidFill>
                  <a:prstClr val="white"/>
                </a:solidFill>
              </a:rPr>
              <a:t>Pre-hab</a:t>
            </a:r>
          </a:p>
        </p:txBody>
      </p:sp>
      <p:sp>
        <p:nvSpPr>
          <p:cNvPr id="7" name="Rechteck 6"/>
          <p:cNvSpPr/>
          <p:nvPr/>
        </p:nvSpPr>
        <p:spPr>
          <a:xfrm>
            <a:off x="7830836" y="2011359"/>
            <a:ext cx="1135779" cy="646331"/>
          </a:xfrm>
          <a:prstGeom prst="rect">
            <a:avLst/>
          </a:prstGeom>
          <a:solidFill>
            <a:schemeClr val="accent3">
              <a:lumMod val="50000"/>
            </a:schemeClr>
          </a:solidFill>
          <a:ln w="9525">
            <a:noFill/>
            <a:prstDash val="dash"/>
          </a:ln>
        </p:spPr>
        <p:style>
          <a:lnRef idx="2">
            <a:schemeClr val="accent3"/>
          </a:lnRef>
          <a:fillRef idx="1">
            <a:schemeClr val="lt1"/>
          </a:fillRef>
          <a:effectRef idx="0">
            <a:schemeClr val="accent3"/>
          </a:effectRef>
          <a:fontRef idx="minor">
            <a:schemeClr val="dk1"/>
          </a:fontRef>
        </p:style>
        <p:txBody>
          <a:bodyPr lIns="37766" rIns="37766" rtlCol="0" anchor="ctr">
            <a:spAutoFit/>
          </a:bodyPr>
          <a:lstStyle/>
          <a:p>
            <a:pPr algn="ctr" defTabSz="457200" fontAlgn="base">
              <a:spcBef>
                <a:spcPct val="0"/>
              </a:spcBef>
              <a:spcAft>
                <a:spcPct val="0"/>
              </a:spcAft>
            </a:pPr>
            <a:r>
              <a:rPr lang="en-US" sz="1200" b="1" dirty="0">
                <a:solidFill>
                  <a:prstClr val="white"/>
                </a:solidFill>
              </a:rPr>
              <a:t>Start S&amp;C program and light football</a:t>
            </a:r>
          </a:p>
        </p:txBody>
      </p:sp>
      <p:sp>
        <p:nvSpPr>
          <p:cNvPr id="8" name="Rechteck 7"/>
          <p:cNvSpPr/>
          <p:nvPr/>
        </p:nvSpPr>
        <p:spPr>
          <a:xfrm>
            <a:off x="9310578" y="1919026"/>
            <a:ext cx="1135779" cy="830997"/>
          </a:xfrm>
          <a:prstGeom prst="rect">
            <a:avLst/>
          </a:prstGeom>
          <a:solidFill>
            <a:schemeClr val="accent3">
              <a:lumMod val="50000"/>
            </a:schemeClr>
          </a:solidFill>
          <a:ln w="9525">
            <a:noFill/>
            <a:prstDash val="dash"/>
          </a:ln>
        </p:spPr>
        <p:style>
          <a:lnRef idx="2">
            <a:schemeClr val="accent3"/>
          </a:lnRef>
          <a:fillRef idx="1">
            <a:schemeClr val="lt1"/>
          </a:fillRef>
          <a:effectRef idx="0">
            <a:schemeClr val="accent3"/>
          </a:effectRef>
          <a:fontRef idx="minor">
            <a:schemeClr val="dk1"/>
          </a:fontRef>
        </p:style>
        <p:txBody>
          <a:bodyPr lIns="37766" rIns="37766" rtlCol="0" anchor="ctr">
            <a:spAutoFit/>
          </a:bodyPr>
          <a:lstStyle/>
          <a:p>
            <a:pPr algn="ctr" defTabSz="457200" fontAlgn="base">
              <a:spcBef>
                <a:spcPct val="0"/>
              </a:spcBef>
              <a:spcAft>
                <a:spcPct val="0"/>
              </a:spcAft>
            </a:pPr>
            <a:r>
              <a:rPr lang="en-US" sz="1200" b="1" dirty="0">
                <a:solidFill>
                  <a:prstClr val="white"/>
                </a:solidFill>
              </a:rPr>
              <a:t>Ongoing S&amp;C program and main football season</a:t>
            </a:r>
          </a:p>
        </p:txBody>
      </p:sp>
      <p:sp>
        <p:nvSpPr>
          <p:cNvPr id="10" name="Rechteck 9"/>
          <p:cNvSpPr/>
          <p:nvPr/>
        </p:nvSpPr>
        <p:spPr>
          <a:xfrm>
            <a:off x="3391601" y="3040922"/>
            <a:ext cx="1135779" cy="3231654"/>
          </a:xfrm>
          <a:prstGeom prst="rect">
            <a:avLst/>
          </a:prstGeom>
          <a:solidFill>
            <a:schemeClr val="accent3">
              <a:lumMod val="20000"/>
              <a:lumOff val="80000"/>
            </a:schemeClr>
          </a:solidFill>
          <a:ln w="9525">
            <a:solidFill>
              <a:schemeClr val="accent3">
                <a:lumMod val="60000"/>
                <a:lumOff val="40000"/>
              </a:schemeClr>
            </a:solidFill>
            <a:prstDash val="dash"/>
          </a:ln>
        </p:spPr>
        <p:style>
          <a:lnRef idx="2">
            <a:schemeClr val="accent3"/>
          </a:lnRef>
          <a:fillRef idx="1">
            <a:schemeClr val="lt1"/>
          </a:fillRef>
          <a:effectRef idx="0">
            <a:schemeClr val="accent3"/>
          </a:effectRef>
          <a:fontRef idx="minor">
            <a:schemeClr val="dk1"/>
          </a:fontRef>
        </p:style>
        <p:txBody>
          <a:bodyPr lIns="75532" rtlCol="0" anchor="t" anchorCtr="0">
            <a:spAutoFit/>
          </a:bodyPr>
          <a:lstStyle/>
          <a:p>
            <a:pPr marL="89934" indent="-89934" defTabSz="457200" fontAlgn="base">
              <a:spcBef>
                <a:spcPct val="0"/>
              </a:spcBef>
              <a:spcAft>
                <a:spcPct val="0"/>
              </a:spcAft>
              <a:buFont typeface="Arial" pitchFamily="34" charset="0"/>
              <a:buChar char="•"/>
            </a:pPr>
            <a:r>
              <a:rPr lang="en-US" sz="1200" dirty="0">
                <a:solidFill>
                  <a:srgbClr val="000000"/>
                </a:solidFill>
              </a:rPr>
              <a:t>How long off a break before agreeing date for getting players screened</a:t>
            </a:r>
          </a:p>
          <a:p>
            <a:pPr marL="89934" indent="-89934" defTabSz="457200" fontAlgn="base">
              <a:spcBef>
                <a:spcPct val="0"/>
              </a:spcBef>
              <a:spcAft>
                <a:spcPct val="0"/>
              </a:spcAft>
              <a:buFont typeface="Arial" pitchFamily="34" charset="0"/>
              <a:buChar char="•"/>
            </a:pPr>
            <a:r>
              <a:rPr lang="en-US" sz="1200" dirty="0">
                <a:solidFill>
                  <a:srgbClr val="000000"/>
                </a:solidFill>
              </a:rPr>
              <a:t>Players </a:t>
            </a:r>
            <a:r>
              <a:rPr lang="en-GB" sz="1200" dirty="0">
                <a:solidFill>
                  <a:srgbClr val="000000"/>
                </a:solidFill>
              </a:rPr>
              <a:t>will stay off S&amp;C Sep and Oct</a:t>
            </a:r>
            <a:r>
              <a:rPr lang="en-US" sz="1200" dirty="0">
                <a:solidFill>
                  <a:srgbClr val="000000"/>
                </a:solidFill>
              </a:rPr>
              <a:t> </a:t>
            </a:r>
            <a:r>
              <a:rPr lang="en-GB" sz="1200" dirty="0">
                <a:solidFill>
                  <a:srgbClr val="000000"/>
                </a:solidFill>
              </a:rPr>
              <a:t>S</a:t>
            </a:r>
            <a:r>
              <a:rPr lang="en-US" sz="1200" dirty="0" err="1">
                <a:solidFill>
                  <a:srgbClr val="000000"/>
                </a:solidFill>
              </a:rPr>
              <a:t>creening</a:t>
            </a:r>
            <a:r>
              <a:rPr lang="en-US" sz="1200" dirty="0">
                <a:solidFill>
                  <a:srgbClr val="000000"/>
                </a:solidFill>
              </a:rPr>
              <a:t> before starting conditioning program </a:t>
            </a:r>
            <a:r>
              <a:rPr lang="en-GB" sz="1200" dirty="0" smtClean="0">
                <a:solidFill>
                  <a:srgbClr val="000000"/>
                </a:solidFill>
              </a:rPr>
              <a:t>ASAP </a:t>
            </a:r>
            <a:endParaRPr lang="en-US" sz="1200" dirty="0">
              <a:solidFill>
                <a:srgbClr val="000000"/>
              </a:solidFill>
            </a:endParaRPr>
          </a:p>
        </p:txBody>
      </p:sp>
      <p:sp>
        <p:nvSpPr>
          <p:cNvPr id="11" name="Rechteck 10"/>
          <p:cNvSpPr/>
          <p:nvPr/>
        </p:nvSpPr>
        <p:spPr>
          <a:xfrm>
            <a:off x="4871345" y="3040922"/>
            <a:ext cx="1135779" cy="2308324"/>
          </a:xfrm>
          <a:prstGeom prst="rect">
            <a:avLst/>
          </a:prstGeom>
          <a:solidFill>
            <a:schemeClr val="accent3">
              <a:lumMod val="20000"/>
              <a:lumOff val="80000"/>
            </a:schemeClr>
          </a:solidFill>
          <a:ln w="9525">
            <a:solidFill>
              <a:schemeClr val="accent3">
                <a:lumMod val="60000"/>
                <a:lumOff val="40000"/>
              </a:schemeClr>
            </a:solidFill>
            <a:prstDash val="dash"/>
          </a:ln>
        </p:spPr>
        <p:style>
          <a:lnRef idx="2">
            <a:schemeClr val="accent3"/>
          </a:lnRef>
          <a:fillRef idx="1">
            <a:schemeClr val="lt1"/>
          </a:fillRef>
          <a:effectRef idx="0">
            <a:schemeClr val="accent3"/>
          </a:effectRef>
          <a:fontRef idx="minor">
            <a:schemeClr val="dk1"/>
          </a:fontRef>
        </p:style>
        <p:txBody>
          <a:bodyPr lIns="75532" rtlCol="0" anchor="t" anchorCtr="0">
            <a:spAutoFit/>
          </a:bodyPr>
          <a:lstStyle/>
          <a:p>
            <a:pPr marL="89934" indent="-89934" defTabSz="457200" fontAlgn="base">
              <a:spcBef>
                <a:spcPct val="0"/>
              </a:spcBef>
              <a:spcAft>
                <a:spcPct val="0"/>
              </a:spcAft>
              <a:buFont typeface="Arial" pitchFamily="34" charset="0"/>
              <a:buChar char="•"/>
            </a:pPr>
            <a:r>
              <a:rPr lang="en-US" sz="1200" dirty="0">
                <a:solidFill>
                  <a:srgbClr val="000000"/>
                </a:solidFill>
              </a:rPr>
              <a:t>Selection of S&amp;C advisor</a:t>
            </a:r>
          </a:p>
          <a:p>
            <a:pPr marL="89934" indent="-89934" defTabSz="457200" fontAlgn="base">
              <a:spcBef>
                <a:spcPct val="0"/>
              </a:spcBef>
              <a:spcAft>
                <a:spcPct val="0"/>
              </a:spcAft>
              <a:buFont typeface="Arial" pitchFamily="34" charset="0"/>
              <a:buChar char="•"/>
            </a:pPr>
            <a:r>
              <a:rPr lang="en-US" sz="1200" dirty="0" err="1">
                <a:solidFill>
                  <a:srgbClr val="000000"/>
                </a:solidFill>
              </a:rPr>
              <a:t>Organising</a:t>
            </a:r>
            <a:r>
              <a:rPr lang="en-US" sz="1200" dirty="0">
                <a:solidFill>
                  <a:srgbClr val="000000"/>
                </a:solidFill>
              </a:rPr>
              <a:t> date &amp; venue</a:t>
            </a:r>
          </a:p>
          <a:p>
            <a:pPr marL="89934" indent="-89934" defTabSz="457200" fontAlgn="base">
              <a:spcBef>
                <a:spcPct val="0"/>
              </a:spcBef>
              <a:spcAft>
                <a:spcPct val="0"/>
              </a:spcAft>
              <a:buFont typeface="Arial" pitchFamily="34" charset="0"/>
              <a:buChar char="•"/>
            </a:pPr>
            <a:r>
              <a:rPr lang="en-US" sz="1200" dirty="0">
                <a:solidFill>
                  <a:srgbClr val="000000"/>
                </a:solidFill>
              </a:rPr>
              <a:t>Conduct of screening</a:t>
            </a:r>
          </a:p>
          <a:p>
            <a:pPr marL="89934" indent="-89934" defTabSz="457200" fontAlgn="base">
              <a:spcBef>
                <a:spcPct val="0"/>
              </a:spcBef>
              <a:spcAft>
                <a:spcPct val="0"/>
              </a:spcAft>
              <a:buFont typeface="Arial" pitchFamily="34" charset="0"/>
              <a:buChar char="•"/>
            </a:pPr>
            <a:r>
              <a:rPr lang="en-US" sz="1200" dirty="0">
                <a:solidFill>
                  <a:srgbClr val="000000"/>
                </a:solidFill>
              </a:rPr>
              <a:t>Assessments</a:t>
            </a:r>
            <a:endParaRPr lang="en-GB" sz="1200" dirty="0">
              <a:solidFill>
                <a:srgbClr val="000000"/>
              </a:solidFill>
            </a:endParaRPr>
          </a:p>
          <a:p>
            <a:pPr marL="89934" indent="-89934" defTabSz="457200" fontAlgn="base">
              <a:spcBef>
                <a:spcPct val="0"/>
              </a:spcBef>
              <a:spcAft>
                <a:spcPct val="0"/>
              </a:spcAft>
              <a:buFont typeface="Arial" pitchFamily="34" charset="0"/>
              <a:buChar char="•"/>
            </a:pPr>
            <a:r>
              <a:rPr lang="en-GB" sz="1200" dirty="0">
                <a:solidFill>
                  <a:srgbClr val="000000"/>
                </a:solidFill>
              </a:rPr>
              <a:t>Test what progress players have made </a:t>
            </a:r>
            <a:endParaRPr lang="en-US" sz="1200" dirty="0">
              <a:solidFill>
                <a:srgbClr val="000000"/>
              </a:solidFill>
            </a:endParaRPr>
          </a:p>
        </p:txBody>
      </p:sp>
      <p:sp>
        <p:nvSpPr>
          <p:cNvPr id="12" name="Rechteck 11"/>
          <p:cNvSpPr/>
          <p:nvPr/>
        </p:nvSpPr>
        <p:spPr>
          <a:xfrm>
            <a:off x="6351088" y="3040922"/>
            <a:ext cx="1135779" cy="1015663"/>
          </a:xfrm>
          <a:prstGeom prst="rect">
            <a:avLst/>
          </a:prstGeom>
          <a:solidFill>
            <a:schemeClr val="accent3">
              <a:lumMod val="20000"/>
              <a:lumOff val="80000"/>
            </a:schemeClr>
          </a:solidFill>
          <a:ln w="9525">
            <a:solidFill>
              <a:schemeClr val="accent3">
                <a:lumMod val="60000"/>
                <a:lumOff val="40000"/>
              </a:schemeClr>
            </a:solidFill>
            <a:prstDash val="dash"/>
          </a:ln>
        </p:spPr>
        <p:style>
          <a:lnRef idx="2">
            <a:schemeClr val="accent3"/>
          </a:lnRef>
          <a:fillRef idx="1">
            <a:schemeClr val="lt1"/>
          </a:fillRef>
          <a:effectRef idx="0">
            <a:schemeClr val="accent3"/>
          </a:effectRef>
          <a:fontRef idx="minor">
            <a:schemeClr val="dk1"/>
          </a:fontRef>
        </p:style>
        <p:txBody>
          <a:bodyPr lIns="75532" rtlCol="0" anchor="t" anchorCtr="0">
            <a:spAutoFit/>
          </a:bodyPr>
          <a:lstStyle/>
          <a:p>
            <a:pPr marL="89934" indent="-89934" defTabSz="457200" fontAlgn="base">
              <a:spcBef>
                <a:spcPct val="0"/>
              </a:spcBef>
              <a:spcAft>
                <a:spcPct val="0"/>
              </a:spcAft>
              <a:buFont typeface="Arial" pitchFamily="34" charset="0"/>
              <a:buChar char="•"/>
            </a:pPr>
            <a:r>
              <a:rPr lang="en-US" sz="1200" dirty="0">
                <a:solidFill>
                  <a:srgbClr val="000000"/>
                </a:solidFill>
              </a:rPr>
              <a:t>Players working on their </a:t>
            </a:r>
            <a:r>
              <a:rPr lang="en-US" sz="1200" dirty="0" err="1">
                <a:solidFill>
                  <a:srgbClr val="000000"/>
                </a:solidFill>
              </a:rPr>
              <a:t>prehab</a:t>
            </a:r>
            <a:r>
              <a:rPr lang="en-US" sz="1200" dirty="0">
                <a:solidFill>
                  <a:srgbClr val="000000"/>
                </a:solidFill>
              </a:rPr>
              <a:t> plans (4 weeks)</a:t>
            </a:r>
          </a:p>
        </p:txBody>
      </p:sp>
      <p:sp>
        <p:nvSpPr>
          <p:cNvPr id="13" name="Rechteck 12"/>
          <p:cNvSpPr/>
          <p:nvPr/>
        </p:nvSpPr>
        <p:spPr>
          <a:xfrm>
            <a:off x="7830834" y="3040922"/>
            <a:ext cx="1135782" cy="2677656"/>
          </a:xfrm>
          <a:prstGeom prst="rect">
            <a:avLst/>
          </a:prstGeom>
          <a:solidFill>
            <a:schemeClr val="accent3">
              <a:lumMod val="20000"/>
              <a:lumOff val="80000"/>
            </a:schemeClr>
          </a:solidFill>
          <a:ln w="9525">
            <a:solidFill>
              <a:schemeClr val="accent3">
                <a:lumMod val="60000"/>
                <a:lumOff val="40000"/>
              </a:schemeClr>
            </a:solidFill>
            <a:prstDash val="dash"/>
          </a:ln>
        </p:spPr>
        <p:style>
          <a:lnRef idx="2">
            <a:schemeClr val="accent3"/>
          </a:lnRef>
          <a:fillRef idx="1">
            <a:schemeClr val="lt1"/>
          </a:fillRef>
          <a:effectRef idx="0">
            <a:schemeClr val="accent3"/>
          </a:effectRef>
          <a:fontRef idx="minor">
            <a:schemeClr val="dk1"/>
          </a:fontRef>
        </p:style>
        <p:txBody>
          <a:bodyPr wrap="square" lIns="75532" rtlCol="0" anchor="t" anchorCtr="0">
            <a:spAutoFit/>
          </a:bodyPr>
          <a:lstStyle/>
          <a:p>
            <a:pPr marL="89934" indent="-89934" defTabSz="457200" fontAlgn="base">
              <a:spcBef>
                <a:spcPct val="0"/>
              </a:spcBef>
              <a:spcAft>
                <a:spcPct val="0"/>
              </a:spcAft>
              <a:buFont typeface="Arial" pitchFamily="34" charset="0"/>
              <a:buChar char="•"/>
            </a:pPr>
            <a:r>
              <a:rPr lang="en-US" sz="1200" dirty="0">
                <a:solidFill>
                  <a:srgbClr val="000000"/>
                </a:solidFill>
              </a:rPr>
              <a:t>Start of S&amp; C program sessions or 8 weeks</a:t>
            </a:r>
          </a:p>
          <a:p>
            <a:pPr marL="89934" indent="-89934" defTabSz="457200" fontAlgn="base">
              <a:spcBef>
                <a:spcPct val="0"/>
              </a:spcBef>
              <a:spcAft>
                <a:spcPct val="0"/>
              </a:spcAft>
              <a:buFont typeface="Arial" pitchFamily="34" charset="0"/>
              <a:buChar char="•"/>
            </a:pPr>
            <a:r>
              <a:rPr lang="en-US" sz="1200" dirty="0" err="1">
                <a:solidFill>
                  <a:srgbClr val="000000"/>
                </a:solidFill>
              </a:rPr>
              <a:t>Ligh</a:t>
            </a:r>
            <a:r>
              <a:rPr lang="en-GB" sz="1200" dirty="0">
                <a:solidFill>
                  <a:srgbClr val="000000"/>
                </a:solidFill>
              </a:rPr>
              <a:t>t</a:t>
            </a:r>
            <a:r>
              <a:rPr lang="en-US" sz="1200" dirty="0">
                <a:solidFill>
                  <a:srgbClr val="000000"/>
                </a:solidFill>
              </a:rPr>
              <a:t> football work – kicking based skills @ weekends </a:t>
            </a:r>
            <a:r>
              <a:rPr lang="en-GB" sz="1200" dirty="0" smtClean="0">
                <a:solidFill>
                  <a:srgbClr val="000000"/>
                </a:solidFill>
              </a:rPr>
              <a:t>.</a:t>
            </a:r>
          </a:p>
          <a:p>
            <a:pPr marL="89934" indent="-89934" defTabSz="457200" fontAlgn="base">
              <a:spcBef>
                <a:spcPct val="0"/>
              </a:spcBef>
              <a:spcAft>
                <a:spcPct val="0"/>
              </a:spcAft>
              <a:buFont typeface="Arial" pitchFamily="34" charset="0"/>
              <a:buChar char="•"/>
            </a:pPr>
            <a:r>
              <a:rPr lang="en-GB" sz="1200" dirty="0" smtClean="0">
                <a:solidFill>
                  <a:srgbClr val="000000"/>
                </a:solidFill>
              </a:rPr>
              <a:t>Captain runs at the </a:t>
            </a:r>
          </a:p>
          <a:p>
            <a:pPr defTabSz="457200" fontAlgn="base">
              <a:spcBef>
                <a:spcPct val="0"/>
              </a:spcBef>
              <a:spcAft>
                <a:spcPct val="0"/>
              </a:spcAft>
            </a:pPr>
            <a:r>
              <a:rPr lang="en-GB" sz="1200" dirty="0" smtClean="0">
                <a:solidFill>
                  <a:srgbClr val="000000"/>
                </a:solidFill>
              </a:rPr>
              <a:t>Weekends</a:t>
            </a:r>
            <a:endParaRPr lang="en-US" sz="1200" dirty="0">
              <a:solidFill>
                <a:srgbClr val="000000"/>
              </a:solidFill>
            </a:endParaRPr>
          </a:p>
        </p:txBody>
      </p:sp>
      <p:sp>
        <p:nvSpPr>
          <p:cNvPr id="14" name="Rechteck 13"/>
          <p:cNvSpPr/>
          <p:nvPr/>
        </p:nvSpPr>
        <p:spPr>
          <a:xfrm>
            <a:off x="9310578" y="3040922"/>
            <a:ext cx="1135779" cy="1200329"/>
          </a:xfrm>
          <a:prstGeom prst="rect">
            <a:avLst/>
          </a:prstGeom>
          <a:solidFill>
            <a:schemeClr val="accent3">
              <a:lumMod val="20000"/>
              <a:lumOff val="80000"/>
            </a:schemeClr>
          </a:solidFill>
          <a:ln w="9525">
            <a:solidFill>
              <a:schemeClr val="accent3">
                <a:lumMod val="60000"/>
                <a:lumOff val="40000"/>
              </a:schemeClr>
            </a:solidFill>
            <a:prstDash val="dash"/>
          </a:ln>
        </p:spPr>
        <p:style>
          <a:lnRef idx="2">
            <a:schemeClr val="accent3"/>
          </a:lnRef>
          <a:fillRef idx="1">
            <a:schemeClr val="lt1"/>
          </a:fillRef>
          <a:effectRef idx="0">
            <a:schemeClr val="accent3"/>
          </a:effectRef>
          <a:fontRef idx="minor">
            <a:schemeClr val="dk1"/>
          </a:fontRef>
        </p:style>
        <p:txBody>
          <a:bodyPr lIns="75532" rtlCol="0" anchor="t" anchorCtr="0">
            <a:spAutoFit/>
          </a:bodyPr>
          <a:lstStyle/>
          <a:p>
            <a:pPr marL="89934" indent="-89934" defTabSz="457200" fontAlgn="base">
              <a:spcBef>
                <a:spcPct val="0"/>
              </a:spcBef>
              <a:spcAft>
                <a:spcPct val="0"/>
              </a:spcAft>
              <a:buFont typeface="Arial" pitchFamily="34" charset="0"/>
              <a:buChar char="•"/>
            </a:pPr>
            <a:r>
              <a:rPr lang="en-US" sz="1200" dirty="0">
                <a:solidFill>
                  <a:srgbClr val="000000"/>
                </a:solidFill>
              </a:rPr>
              <a:t>Combination sessions Tue &amp; Thur – </a:t>
            </a:r>
            <a:r>
              <a:rPr lang="en-GB" sz="1200" dirty="0" smtClean="0">
                <a:solidFill>
                  <a:srgbClr val="000000"/>
                </a:solidFill>
              </a:rPr>
              <a:t>20</a:t>
            </a:r>
            <a:r>
              <a:rPr lang="en-US" sz="1200" dirty="0" smtClean="0">
                <a:solidFill>
                  <a:srgbClr val="000000"/>
                </a:solidFill>
              </a:rPr>
              <a:t> </a:t>
            </a:r>
            <a:r>
              <a:rPr lang="en-US" sz="1200" dirty="0">
                <a:solidFill>
                  <a:srgbClr val="000000"/>
                </a:solidFill>
              </a:rPr>
              <a:t>Min S &amp; </a:t>
            </a:r>
            <a:r>
              <a:rPr lang="en-US" sz="1200" dirty="0" smtClean="0">
                <a:solidFill>
                  <a:srgbClr val="000000"/>
                </a:solidFill>
              </a:rPr>
              <a:t>C</a:t>
            </a:r>
            <a:r>
              <a:rPr lang="en-GB" sz="1200" dirty="0" smtClean="0">
                <a:solidFill>
                  <a:srgbClr val="000000"/>
                </a:solidFill>
              </a:rPr>
              <a:t>?</a:t>
            </a:r>
            <a:endParaRPr lang="en-US" sz="1200" dirty="0">
              <a:solidFill>
                <a:srgbClr val="000000"/>
              </a:solidFill>
            </a:endParaRPr>
          </a:p>
          <a:p>
            <a:pPr marL="89934" indent="-89934" defTabSz="457200" fontAlgn="base">
              <a:spcBef>
                <a:spcPct val="0"/>
              </a:spcBef>
              <a:spcAft>
                <a:spcPct val="0"/>
              </a:spcAft>
              <a:buFont typeface="Arial" pitchFamily="34" charset="0"/>
              <a:buChar char="•"/>
            </a:pPr>
            <a:r>
              <a:rPr lang="en-US" sz="1200" dirty="0">
                <a:solidFill>
                  <a:srgbClr val="000000"/>
                </a:solidFill>
              </a:rPr>
              <a:t>20 min matches</a:t>
            </a:r>
          </a:p>
        </p:txBody>
      </p:sp>
      <p:sp>
        <p:nvSpPr>
          <p:cNvPr id="15" name="Gleichschenkliges Dreieck 14"/>
          <p:cNvSpPr/>
          <p:nvPr/>
        </p:nvSpPr>
        <p:spPr>
          <a:xfrm rot="5400000">
            <a:off x="4359183" y="2059400"/>
            <a:ext cx="680359" cy="550247"/>
          </a:xfrm>
          <a:prstGeom prst="triangle">
            <a:avLst/>
          </a:prstGeom>
          <a:solidFill>
            <a:schemeClr val="accent3">
              <a:lumMod val="60000"/>
              <a:lumOff val="40000"/>
            </a:schemeClr>
          </a:solidFill>
          <a:ln w="9525">
            <a:noFill/>
            <a:prstDash val="dash"/>
          </a:ln>
        </p:spPr>
        <p:style>
          <a:lnRef idx="2">
            <a:schemeClr val="accent3"/>
          </a:lnRef>
          <a:fillRef idx="1">
            <a:schemeClr val="lt1"/>
          </a:fillRef>
          <a:effectRef idx="0">
            <a:schemeClr val="accent3"/>
          </a:effectRef>
          <a:fontRef idx="minor">
            <a:schemeClr val="dk1"/>
          </a:fontRef>
        </p:style>
        <p:txBody>
          <a:bodyPr lIns="37766" rIns="37766" rtlCol="0" anchor="ctr">
            <a:spAutoFit/>
          </a:bodyPr>
          <a:lstStyle/>
          <a:p>
            <a:pPr algn="ctr" defTabSz="457200" fontAlgn="base">
              <a:spcBef>
                <a:spcPct val="0"/>
              </a:spcBef>
              <a:spcAft>
                <a:spcPct val="0"/>
              </a:spcAft>
            </a:pPr>
            <a:endParaRPr lang="en-US" sz="1200" b="1" dirty="0">
              <a:solidFill>
                <a:prstClr val="white"/>
              </a:solidFill>
            </a:endParaRPr>
          </a:p>
        </p:txBody>
      </p:sp>
      <p:sp>
        <p:nvSpPr>
          <p:cNvPr id="16" name="Gleichschenkliges Dreieck 15"/>
          <p:cNvSpPr/>
          <p:nvPr/>
        </p:nvSpPr>
        <p:spPr>
          <a:xfrm rot="5400000">
            <a:off x="5838928" y="2059400"/>
            <a:ext cx="680359" cy="550247"/>
          </a:xfrm>
          <a:prstGeom prst="triangle">
            <a:avLst/>
          </a:prstGeom>
          <a:solidFill>
            <a:schemeClr val="accent3">
              <a:lumMod val="60000"/>
              <a:lumOff val="40000"/>
            </a:schemeClr>
          </a:solidFill>
          <a:ln w="9525">
            <a:noFill/>
            <a:prstDash val="dash"/>
          </a:ln>
        </p:spPr>
        <p:style>
          <a:lnRef idx="2">
            <a:schemeClr val="accent3"/>
          </a:lnRef>
          <a:fillRef idx="1">
            <a:schemeClr val="lt1"/>
          </a:fillRef>
          <a:effectRef idx="0">
            <a:schemeClr val="accent3"/>
          </a:effectRef>
          <a:fontRef idx="minor">
            <a:schemeClr val="dk1"/>
          </a:fontRef>
        </p:style>
        <p:txBody>
          <a:bodyPr lIns="37766" rIns="37766" rtlCol="0" anchor="ctr">
            <a:spAutoFit/>
          </a:bodyPr>
          <a:lstStyle/>
          <a:p>
            <a:pPr algn="ctr" defTabSz="457200" fontAlgn="base">
              <a:spcBef>
                <a:spcPct val="0"/>
              </a:spcBef>
              <a:spcAft>
                <a:spcPct val="0"/>
              </a:spcAft>
            </a:pPr>
            <a:endParaRPr lang="en-US" sz="1200" b="1" dirty="0">
              <a:solidFill>
                <a:prstClr val="white"/>
              </a:solidFill>
            </a:endParaRPr>
          </a:p>
        </p:txBody>
      </p:sp>
      <p:sp>
        <p:nvSpPr>
          <p:cNvPr id="17" name="Gleichschenkliges Dreieck 16"/>
          <p:cNvSpPr/>
          <p:nvPr/>
        </p:nvSpPr>
        <p:spPr>
          <a:xfrm rot="5400000">
            <a:off x="7318673" y="2059400"/>
            <a:ext cx="680359" cy="550247"/>
          </a:xfrm>
          <a:prstGeom prst="triangle">
            <a:avLst/>
          </a:prstGeom>
          <a:solidFill>
            <a:schemeClr val="accent3">
              <a:lumMod val="60000"/>
              <a:lumOff val="40000"/>
            </a:schemeClr>
          </a:solidFill>
          <a:ln w="9525">
            <a:noFill/>
            <a:prstDash val="dash"/>
          </a:ln>
        </p:spPr>
        <p:style>
          <a:lnRef idx="2">
            <a:schemeClr val="accent3"/>
          </a:lnRef>
          <a:fillRef idx="1">
            <a:schemeClr val="lt1"/>
          </a:fillRef>
          <a:effectRef idx="0">
            <a:schemeClr val="accent3"/>
          </a:effectRef>
          <a:fontRef idx="minor">
            <a:schemeClr val="dk1"/>
          </a:fontRef>
        </p:style>
        <p:txBody>
          <a:bodyPr lIns="37766" rIns="37766" rtlCol="0" anchor="ctr">
            <a:spAutoFit/>
          </a:bodyPr>
          <a:lstStyle/>
          <a:p>
            <a:pPr algn="ctr" defTabSz="457200" fontAlgn="base">
              <a:spcBef>
                <a:spcPct val="0"/>
              </a:spcBef>
              <a:spcAft>
                <a:spcPct val="0"/>
              </a:spcAft>
            </a:pPr>
            <a:endParaRPr lang="en-US" sz="1200" b="1" dirty="0">
              <a:solidFill>
                <a:prstClr val="white"/>
              </a:solidFill>
            </a:endParaRPr>
          </a:p>
        </p:txBody>
      </p:sp>
      <p:sp>
        <p:nvSpPr>
          <p:cNvPr id="18" name="Gleichschenkliges Dreieck 17"/>
          <p:cNvSpPr/>
          <p:nvPr/>
        </p:nvSpPr>
        <p:spPr>
          <a:xfrm rot="5400000">
            <a:off x="8798418" y="2059400"/>
            <a:ext cx="680359" cy="550247"/>
          </a:xfrm>
          <a:prstGeom prst="triangle">
            <a:avLst/>
          </a:prstGeom>
          <a:solidFill>
            <a:schemeClr val="accent3">
              <a:lumMod val="60000"/>
              <a:lumOff val="40000"/>
            </a:schemeClr>
          </a:solidFill>
          <a:ln w="9525">
            <a:noFill/>
            <a:prstDash val="dash"/>
          </a:ln>
        </p:spPr>
        <p:style>
          <a:lnRef idx="2">
            <a:schemeClr val="accent3"/>
          </a:lnRef>
          <a:fillRef idx="1">
            <a:schemeClr val="lt1"/>
          </a:fillRef>
          <a:effectRef idx="0">
            <a:schemeClr val="accent3"/>
          </a:effectRef>
          <a:fontRef idx="minor">
            <a:schemeClr val="dk1"/>
          </a:fontRef>
        </p:style>
        <p:txBody>
          <a:bodyPr lIns="37766" rIns="37766" rtlCol="0" anchor="ctr">
            <a:spAutoFit/>
          </a:bodyPr>
          <a:lstStyle/>
          <a:p>
            <a:pPr algn="ctr" defTabSz="457200" fontAlgn="base">
              <a:spcBef>
                <a:spcPct val="0"/>
              </a:spcBef>
              <a:spcAft>
                <a:spcPct val="0"/>
              </a:spcAft>
            </a:pPr>
            <a:endParaRPr lang="en-US" sz="1200" b="1" dirty="0">
              <a:solidFill>
                <a:prstClr val="white"/>
              </a:solidFill>
            </a:endParaRPr>
          </a:p>
        </p:txBody>
      </p:sp>
      <p:sp>
        <p:nvSpPr>
          <p:cNvPr id="20" name="Ellipse 19"/>
          <p:cNvSpPr/>
          <p:nvPr/>
        </p:nvSpPr>
        <p:spPr>
          <a:xfrm>
            <a:off x="3225389" y="1571877"/>
            <a:ext cx="332423" cy="389513"/>
          </a:xfrm>
          <a:prstGeom prst="ellipse">
            <a:avLst/>
          </a:prstGeom>
          <a:solidFill>
            <a:schemeClr val="accent2">
              <a:lumMod val="60000"/>
              <a:lumOff val="40000"/>
            </a:scheme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spAutoFit/>
          </a:bodyPr>
          <a:lstStyle/>
          <a:p>
            <a:pPr algn="ctr" defTabSz="457200" fontAlgn="base">
              <a:spcBef>
                <a:spcPct val="0"/>
              </a:spcBef>
              <a:spcAft>
                <a:spcPct val="0"/>
              </a:spcAft>
            </a:pPr>
            <a:r>
              <a:rPr lang="en-US" sz="1200" dirty="0">
                <a:solidFill>
                  <a:prstClr val="white"/>
                </a:solidFill>
              </a:rPr>
              <a:t>2</a:t>
            </a:r>
          </a:p>
        </p:txBody>
      </p:sp>
      <p:sp>
        <p:nvSpPr>
          <p:cNvPr id="21" name="Ellipse 20"/>
          <p:cNvSpPr/>
          <p:nvPr/>
        </p:nvSpPr>
        <p:spPr>
          <a:xfrm>
            <a:off x="4705134" y="1571877"/>
            <a:ext cx="332423" cy="389513"/>
          </a:xfrm>
          <a:prstGeom prst="ellipse">
            <a:avLst/>
          </a:prstGeom>
          <a:solidFill>
            <a:schemeClr val="accent2">
              <a:lumMod val="60000"/>
              <a:lumOff val="40000"/>
            </a:scheme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spAutoFit/>
          </a:bodyPr>
          <a:lstStyle/>
          <a:p>
            <a:pPr algn="ctr" defTabSz="457200" fontAlgn="base">
              <a:spcBef>
                <a:spcPct val="0"/>
              </a:spcBef>
              <a:spcAft>
                <a:spcPct val="0"/>
              </a:spcAft>
            </a:pPr>
            <a:r>
              <a:rPr lang="en-US" sz="1200" dirty="0">
                <a:solidFill>
                  <a:prstClr val="white"/>
                </a:solidFill>
              </a:rPr>
              <a:t>3</a:t>
            </a:r>
          </a:p>
        </p:txBody>
      </p:sp>
      <p:sp>
        <p:nvSpPr>
          <p:cNvPr id="22" name="Ellipse 21"/>
          <p:cNvSpPr/>
          <p:nvPr/>
        </p:nvSpPr>
        <p:spPr>
          <a:xfrm>
            <a:off x="6184879" y="1571877"/>
            <a:ext cx="332423" cy="389513"/>
          </a:xfrm>
          <a:prstGeom prst="ellipse">
            <a:avLst/>
          </a:prstGeom>
          <a:solidFill>
            <a:schemeClr val="accent2">
              <a:lumMod val="60000"/>
              <a:lumOff val="40000"/>
            </a:scheme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spAutoFit/>
          </a:bodyPr>
          <a:lstStyle/>
          <a:p>
            <a:pPr algn="ctr" defTabSz="457200" fontAlgn="base">
              <a:spcBef>
                <a:spcPct val="0"/>
              </a:spcBef>
              <a:spcAft>
                <a:spcPct val="0"/>
              </a:spcAft>
            </a:pPr>
            <a:r>
              <a:rPr lang="en-US" sz="1200" dirty="0">
                <a:solidFill>
                  <a:prstClr val="white"/>
                </a:solidFill>
              </a:rPr>
              <a:t>4</a:t>
            </a:r>
          </a:p>
        </p:txBody>
      </p:sp>
      <p:sp>
        <p:nvSpPr>
          <p:cNvPr id="23" name="Ellipse 22"/>
          <p:cNvSpPr/>
          <p:nvPr/>
        </p:nvSpPr>
        <p:spPr>
          <a:xfrm>
            <a:off x="7664621" y="1571877"/>
            <a:ext cx="332423" cy="389513"/>
          </a:xfrm>
          <a:prstGeom prst="ellipse">
            <a:avLst/>
          </a:prstGeom>
          <a:solidFill>
            <a:schemeClr val="accent2">
              <a:lumMod val="60000"/>
              <a:lumOff val="40000"/>
            </a:scheme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spAutoFit/>
          </a:bodyPr>
          <a:lstStyle/>
          <a:p>
            <a:pPr algn="ctr" defTabSz="457200" fontAlgn="base">
              <a:spcBef>
                <a:spcPct val="0"/>
              </a:spcBef>
              <a:spcAft>
                <a:spcPct val="0"/>
              </a:spcAft>
            </a:pPr>
            <a:r>
              <a:rPr lang="en-US" sz="1200" dirty="0">
                <a:solidFill>
                  <a:prstClr val="white"/>
                </a:solidFill>
              </a:rPr>
              <a:t>5</a:t>
            </a:r>
          </a:p>
        </p:txBody>
      </p:sp>
      <p:sp>
        <p:nvSpPr>
          <p:cNvPr id="24" name="Ellipse 23"/>
          <p:cNvSpPr/>
          <p:nvPr/>
        </p:nvSpPr>
        <p:spPr>
          <a:xfrm>
            <a:off x="9144367" y="1571877"/>
            <a:ext cx="332423" cy="389513"/>
          </a:xfrm>
          <a:prstGeom prst="ellipse">
            <a:avLst/>
          </a:prstGeom>
          <a:solidFill>
            <a:schemeClr val="accent2">
              <a:lumMod val="60000"/>
              <a:lumOff val="40000"/>
            </a:scheme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spAutoFit/>
          </a:bodyPr>
          <a:lstStyle/>
          <a:p>
            <a:pPr algn="ctr" defTabSz="457200" fontAlgn="base">
              <a:spcBef>
                <a:spcPct val="0"/>
              </a:spcBef>
              <a:spcAft>
                <a:spcPct val="0"/>
              </a:spcAft>
            </a:pPr>
            <a:r>
              <a:rPr lang="en-US" sz="1200" dirty="0">
                <a:solidFill>
                  <a:prstClr val="white"/>
                </a:solidFill>
              </a:rPr>
              <a:t>6</a:t>
            </a:r>
          </a:p>
        </p:txBody>
      </p:sp>
      <p:sp>
        <p:nvSpPr>
          <p:cNvPr id="26" name="Rechteck 25"/>
          <p:cNvSpPr/>
          <p:nvPr/>
        </p:nvSpPr>
        <p:spPr>
          <a:xfrm>
            <a:off x="1911856" y="2196025"/>
            <a:ext cx="1135779" cy="276999"/>
          </a:xfrm>
          <a:prstGeom prst="rect">
            <a:avLst/>
          </a:prstGeom>
          <a:solidFill>
            <a:schemeClr val="accent2">
              <a:lumMod val="75000"/>
            </a:schemeClr>
          </a:solidFill>
          <a:ln w="9525">
            <a:noFill/>
            <a:prstDash val="dash"/>
          </a:ln>
        </p:spPr>
        <p:style>
          <a:lnRef idx="2">
            <a:schemeClr val="accent3"/>
          </a:lnRef>
          <a:fillRef idx="1">
            <a:schemeClr val="lt1"/>
          </a:fillRef>
          <a:effectRef idx="0">
            <a:schemeClr val="accent3"/>
          </a:effectRef>
          <a:fontRef idx="minor">
            <a:schemeClr val="dk1"/>
          </a:fontRef>
        </p:style>
        <p:txBody>
          <a:bodyPr lIns="37766" rIns="37766" rtlCol="0" anchor="ctr">
            <a:spAutoFit/>
          </a:bodyPr>
          <a:lstStyle/>
          <a:p>
            <a:pPr algn="ctr" defTabSz="457200" fontAlgn="base">
              <a:spcBef>
                <a:spcPct val="0"/>
              </a:spcBef>
              <a:spcAft>
                <a:spcPct val="0"/>
              </a:spcAft>
            </a:pPr>
            <a:r>
              <a:rPr lang="en-US" sz="1200" b="1" dirty="0">
                <a:solidFill>
                  <a:prstClr val="white"/>
                </a:solidFill>
              </a:rPr>
              <a:t>Set Up </a:t>
            </a:r>
          </a:p>
        </p:txBody>
      </p:sp>
      <p:sp>
        <p:nvSpPr>
          <p:cNvPr id="28" name="Rechteck 27"/>
          <p:cNvSpPr/>
          <p:nvPr/>
        </p:nvSpPr>
        <p:spPr>
          <a:xfrm>
            <a:off x="1911856" y="3040922"/>
            <a:ext cx="1135779" cy="2308324"/>
          </a:xfrm>
          <a:prstGeom prst="rect">
            <a:avLst/>
          </a:prstGeom>
          <a:solidFill>
            <a:schemeClr val="accent2">
              <a:lumMod val="20000"/>
              <a:lumOff val="80000"/>
            </a:schemeClr>
          </a:solidFill>
          <a:ln w="9525">
            <a:solidFill>
              <a:schemeClr val="accent3">
                <a:lumMod val="60000"/>
                <a:lumOff val="40000"/>
              </a:schemeClr>
            </a:solidFill>
            <a:prstDash val="dash"/>
          </a:ln>
        </p:spPr>
        <p:style>
          <a:lnRef idx="2">
            <a:schemeClr val="accent3"/>
          </a:lnRef>
          <a:fillRef idx="1">
            <a:schemeClr val="lt1"/>
          </a:fillRef>
          <a:effectRef idx="0">
            <a:schemeClr val="accent3"/>
          </a:effectRef>
          <a:fontRef idx="minor">
            <a:schemeClr val="dk1"/>
          </a:fontRef>
        </p:style>
        <p:txBody>
          <a:bodyPr lIns="75532" rtlCol="0" anchor="t" anchorCtr="0">
            <a:spAutoFit/>
          </a:bodyPr>
          <a:lstStyle/>
          <a:p>
            <a:pPr marL="89934" indent="-89934" defTabSz="457200" fontAlgn="base">
              <a:spcBef>
                <a:spcPct val="0"/>
              </a:spcBef>
              <a:spcAft>
                <a:spcPct val="0"/>
              </a:spcAft>
              <a:buFont typeface="Arial" pitchFamily="34" charset="0"/>
              <a:buChar char="•"/>
            </a:pPr>
            <a:r>
              <a:rPr lang="en-US" sz="1200" dirty="0">
                <a:solidFill>
                  <a:srgbClr val="000000"/>
                </a:solidFill>
              </a:rPr>
              <a:t>Do we stay on </a:t>
            </a:r>
          </a:p>
          <a:p>
            <a:pPr marL="89934" indent="-89934" defTabSz="457200" fontAlgn="base">
              <a:spcBef>
                <a:spcPct val="0"/>
              </a:spcBef>
              <a:spcAft>
                <a:spcPct val="0"/>
              </a:spcAft>
              <a:buFont typeface="Arial" pitchFamily="34" charset="0"/>
              <a:buChar char="•"/>
            </a:pPr>
            <a:endParaRPr lang="en-US" sz="1200" dirty="0">
              <a:solidFill>
                <a:srgbClr val="000000"/>
              </a:solidFill>
            </a:endParaRPr>
          </a:p>
          <a:p>
            <a:pPr marL="89934" indent="-89934" defTabSz="457200" fontAlgn="base">
              <a:spcBef>
                <a:spcPct val="0"/>
              </a:spcBef>
              <a:spcAft>
                <a:spcPct val="0"/>
              </a:spcAft>
              <a:buFont typeface="Arial" pitchFamily="34" charset="0"/>
              <a:buChar char="•"/>
            </a:pPr>
            <a:r>
              <a:rPr lang="en-US" sz="1200" dirty="0">
                <a:solidFill>
                  <a:srgbClr val="000000"/>
                </a:solidFill>
              </a:rPr>
              <a:t>Agreement of </a:t>
            </a:r>
            <a:r>
              <a:rPr lang="en-US" sz="1200" dirty="0" smtClean="0">
                <a:solidFill>
                  <a:srgbClr val="000000"/>
                </a:solidFill>
              </a:rPr>
              <a:t>201</a:t>
            </a:r>
            <a:r>
              <a:rPr lang="en-GB" sz="1200" dirty="0" smtClean="0">
                <a:solidFill>
                  <a:srgbClr val="000000"/>
                </a:solidFill>
              </a:rPr>
              <a:t>7/18 </a:t>
            </a:r>
            <a:r>
              <a:rPr lang="en-US" sz="1200" dirty="0" smtClean="0">
                <a:solidFill>
                  <a:srgbClr val="000000"/>
                </a:solidFill>
              </a:rPr>
              <a:t>budget</a:t>
            </a:r>
            <a:endParaRPr lang="en-US" sz="1200" dirty="0">
              <a:solidFill>
                <a:srgbClr val="000000"/>
              </a:solidFill>
            </a:endParaRPr>
          </a:p>
          <a:p>
            <a:pPr marL="89934" indent="-89934" defTabSz="457200" fontAlgn="base">
              <a:spcBef>
                <a:spcPct val="0"/>
              </a:spcBef>
              <a:spcAft>
                <a:spcPct val="0"/>
              </a:spcAft>
              <a:buFont typeface="Arial" pitchFamily="34" charset="0"/>
              <a:buChar char="•"/>
            </a:pPr>
            <a:endParaRPr lang="en-US" sz="1200" dirty="0">
              <a:solidFill>
                <a:srgbClr val="000000"/>
              </a:solidFill>
            </a:endParaRPr>
          </a:p>
          <a:p>
            <a:pPr marL="89934" indent="-89934" defTabSz="457200" fontAlgn="base">
              <a:spcBef>
                <a:spcPct val="0"/>
              </a:spcBef>
              <a:spcAft>
                <a:spcPct val="0"/>
              </a:spcAft>
              <a:buFont typeface="Arial" pitchFamily="34" charset="0"/>
              <a:buChar char="•"/>
            </a:pPr>
            <a:r>
              <a:rPr lang="en-US" sz="1200" dirty="0">
                <a:solidFill>
                  <a:srgbClr val="000000"/>
                </a:solidFill>
              </a:rPr>
              <a:t>Soundings / Feedback of players for design of </a:t>
            </a:r>
            <a:r>
              <a:rPr lang="en-US" sz="1200" dirty="0" smtClean="0">
                <a:solidFill>
                  <a:srgbClr val="000000"/>
                </a:solidFill>
              </a:rPr>
              <a:t>201</a:t>
            </a:r>
            <a:r>
              <a:rPr lang="en-GB" sz="1200" dirty="0" smtClean="0">
                <a:solidFill>
                  <a:srgbClr val="000000"/>
                </a:solidFill>
              </a:rPr>
              <a:t>7/18</a:t>
            </a:r>
          </a:p>
        </p:txBody>
      </p:sp>
      <p:sp>
        <p:nvSpPr>
          <p:cNvPr id="30" name="Gleichschenkliges Dreieck 29"/>
          <p:cNvSpPr/>
          <p:nvPr/>
        </p:nvSpPr>
        <p:spPr>
          <a:xfrm rot="5400000">
            <a:off x="2879438" y="2059400"/>
            <a:ext cx="680359" cy="550247"/>
          </a:xfrm>
          <a:prstGeom prst="triangle">
            <a:avLst/>
          </a:prstGeom>
          <a:solidFill>
            <a:schemeClr val="accent3">
              <a:lumMod val="60000"/>
              <a:lumOff val="40000"/>
            </a:schemeClr>
          </a:solidFill>
          <a:ln w="9525">
            <a:noFill/>
            <a:prstDash val="dash"/>
          </a:ln>
        </p:spPr>
        <p:style>
          <a:lnRef idx="2">
            <a:schemeClr val="accent3"/>
          </a:lnRef>
          <a:fillRef idx="1">
            <a:schemeClr val="lt1"/>
          </a:fillRef>
          <a:effectRef idx="0">
            <a:schemeClr val="accent3"/>
          </a:effectRef>
          <a:fontRef idx="minor">
            <a:schemeClr val="dk1"/>
          </a:fontRef>
        </p:style>
        <p:txBody>
          <a:bodyPr lIns="37766" rIns="37766" rtlCol="0" anchor="ctr">
            <a:spAutoFit/>
          </a:bodyPr>
          <a:lstStyle/>
          <a:p>
            <a:pPr algn="ctr" defTabSz="457200" fontAlgn="base">
              <a:spcBef>
                <a:spcPct val="0"/>
              </a:spcBef>
              <a:spcAft>
                <a:spcPct val="0"/>
              </a:spcAft>
            </a:pPr>
            <a:endParaRPr lang="en-US" sz="1200" b="1" dirty="0">
              <a:solidFill>
                <a:prstClr val="white"/>
              </a:solidFill>
            </a:endParaRPr>
          </a:p>
        </p:txBody>
      </p:sp>
      <p:sp>
        <p:nvSpPr>
          <p:cNvPr id="31" name="Ellipse 30"/>
          <p:cNvSpPr/>
          <p:nvPr/>
        </p:nvSpPr>
        <p:spPr>
          <a:xfrm>
            <a:off x="1745644" y="1571877"/>
            <a:ext cx="332423" cy="389513"/>
          </a:xfrm>
          <a:prstGeom prst="ellipse">
            <a:avLst/>
          </a:prstGeom>
          <a:solidFill>
            <a:schemeClr val="accent2">
              <a:lumMod val="60000"/>
              <a:lumOff val="40000"/>
            </a:scheme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spAutoFit/>
          </a:bodyPr>
          <a:lstStyle/>
          <a:p>
            <a:pPr algn="ctr" defTabSz="457200" fontAlgn="base">
              <a:spcBef>
                <a:spcPct val="0"/>
              </a:spcBef>
              <a:spcAft>
                <a:spcPct val="0"/>
              </a:spcAft>
            </a:pPr>
            <a:r>
              <a:rPr lang="en-US" sz="1200" dirty="0">
                <a:solidFill>
                  <a:prstClr val="white"/>
                </a:solidFill>
              </a:rPr>
              <a:t>1</a:t>
            </a:r>
          </a:p>
        </p:txBody>
      </p:sp>
    </p:spTree>
    <p:extLst>
      <p:ext uri="{BB962C8B-B14F-4D97-AF65-F5344CB8AC3E}">
        <p14:creationId xmlns:p14="http://schemas.microsoft.com/office/powerpoint/2010/main" val="17003787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992314" y="260350"/>
            <a:ext cx="7775575" cy="865188"/>
          </a:xfrm>
        </p:spPr>
        <p:txBody>
          <a:bodyPr>
            <a:normAutofit/>
          </a:bodyPr>
          <a:lstStyle/>
          <a:p>
            <a:pPr eaLnBrk="1" hangingPunct="1"/>
            <a:r>
              <a:rPr lang="en-US" altLang="en-US" b="1" smtClean="0"/>
              <a:t>Components of Sporting Success</a:t>
            </a:r>
          </a:p>
        </p:txBody>
      </p:sp>
      <p:sp>
        <p:nvSpPr>
          <p:cNvPr id="2" name="Date Placeholder 1"/>
          <p:cNvSpPr>
            <a:spLocks noGrp="1"/>
          </p:cNvSpPr>
          <p:nvPr>
            <p:ph type="dt" sz="half" idx="10"/>
          </p:nvPr>
        </p:nvSpPr>
        <p:spPr/>
        <p:txBody>
          <a:bodyPr/>
          <a:lstStyle/>
          <a:p>
            <a:fld id="{D17964E4-0327-473C-AA3D-02F249D6A066}" type="datetime1">
              <a:rPr lang="en-US" smtClean="0">
                <a:solidFill>
                  <a:prstClr val="black">
                    <a:tint val="75000"/>
                  </a:prstClr>
                </a:solidFill>
              </a:rPr>
              <a:pPr/>
              <a:t>11/22/2016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solidFill>
                  <a:srgbClr val="90C226"/>
                </a:solidFill>
              </a:rPr>
              <a:pPr/>
              <a:t>11</a:t>
            </a:fld>
            <a:endParaRPr lang="en-US" dirty="0">
              <a:solidFill>
                <a:srgbClr val="90C226"/>
              </a:solidFill>
            </a:endParaRPr>
          </a:p>
        </p:txBody>
      </p:sp>
      <p:sp>
        <p:nvSpPr>
          <p:cNvPr id="190468" name="Text Box 4"/>
          <p:cNvSpPr txBox="1">
            <a:spLocks noChangeArrowheads="1"/>
          </p:cNvSpPr>
          <p:nvPr/>
        </p:nvSpPr>
        <p:spPr bwMode="auto">
          <a:xfrm>
            <a:off x="3581400" y="1295400"/>
            <a:ext cx="1905000" cy="831850"/>
          </a:xfrm>
          <a:prstGeom prst="rect">
            <a:avLst/>
          </a:prstGeom>
          <a:solidFill>
            <a:srgbClr val="00FF00">
              <a:alpha val="89018"/>
            </a:srgbClr>
          </a:solidFill>
          <a:ln w="9525">
            <a:solidFill>
              <a:schemeClr val="tx1"/>
            </a:solidFill>
            <a:miter lim="800000"/>
            <a:headEnd/>
            <a:tailEnd/>
          </a:ln>
        </p:spPr>
        <p:txBody>
          <a:bodyPr>
            <a:spAutoFit/>
          </a:bodyPr>
          <a:lstStyle>
            <a:lvl1pPr>
              <a:spcBef>
                <a:spcPct val="20000"/>
              </a:spcBef>
              <a:buChar char="•"/>
              <a:defRPr sz="2800">
                <a:solidFill>
                  <a:schemeClr val="tx1"/>
                </a:solidFill>
                <a:latin typeface="Trebuchet MS" panose="020B0603020202020204" pitchFamily="34" charset="0"/>
              </a:defRPr>
            </a:lvl1pPr>
            <a:lvl2pPr marL="742950" indent="-285750">
              <a:spcBef>
                <a:spcPct val="20000"/>
              </a:spcBef>
              <a:buChar char="–"/>
              <a:defRPr sz="2400">
                <a:solidFill>
                  <a:schemeClr val="tx1"/>
                </a:solidFill>
                <a:latin typeface="Trebuchet MS" panose="020B0603020202020204" pitchFamily="34" charset="0"/>
              </a:defRPr>
            </a:lvl2pPr>
            <a:lvl3pPr marL="1143000" indent="-228600">
              <a:spcBef>
                <a:spcPct val="20000"/>
              </a:spcBef>
              <a:buChar char="•"/>
              <a:defRPr sz="2000">
                <a:solidFill>
                  <a:schemeClr val="tx1"/>
                </a:solidFill>
                <a:latin typeface="Trebuchet MS" panose="020B0603020202020204" pitchFamily="34" charset="0"/>
              </a:defRPr>
            </a:lvl3pPr>
            <a:lvl4pPr marL="1600200" indent="-228600">
              <a:spcBef>
                <a:spcPct val="20000"/>
              </a:spcBef>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algn="ctr" defTabSz="457200">
              <a:spcBef>
                <a:spcPct val="50000"/>
              </a:spcBef>
              <a:buFontTx/>
              <a:buNone/>
            </a:pPr>
            <a:r>
              <a:rPr lang="en-IE" altLang="en-US" sz="2400">
                <a:solidFill>
                  <a:prstClr val="black"/>
                </a:solidFill>
                <a:latin typeface="Tahoma" panose="020B0604030504040204" pitchFamily="34" charset="0"/>
              </a:rPr>
              <a:t>Physical   Fitness</a:t>
            </a:r>
            <a:endParaRPr lang="en-GB" altLang="en-US" sz="2400">
              <a:solidFill>
                <a:prstClr val="black"/>
              </a:solidFill>
              <a:latin typeface="Tahoma" panose="020B0604030504040204" pitchFamily="34" charset="0"/>
            </a:endParaRPr>
          </a:p>
        </p:txBody>
      </p:sp>
      <p:sp>
        <p:nvSpPr>
          <p:cNvPr id="190469" name="Text Box 5"/>
          <p:cNvSpPr txBox="1">
            <a:spLocks noChangeArrowheads="1"/>
          </p:cNvSpPr>
          <p:nvPr/>
        </p:nvSpPr>
        <p:spPr bwMode="auto">
          <a:xfrm>
            <a:off x="6248400" y="1295400"/>
            <a:ext cx="1905000" cy="831850"/>
          </a:xfrm>
          <a:prstGeom prst="rect">
            <a:avLst/>
          </a:prstGeom>
          <a:solidFill>
            <a:srgbClr val="CC99FF">
              <a:alpha val="89018"/>
            </a:srgbClr>
          </a:solidFill>
          <a:ln w="9525">
            <a:solidFill>
              <a:schemeClr val="tx1"/>
            </a:solidFill>
            <a:miter lim="800000"/>
            <a:headEnd/>
            <a:tailEnd/>
          </a:ln>
        </p:spPr>
        <p:txBody>
          <a:bodyPr>
            <a:spAutoFit/>
          </a:bodyPr>
          <a:lstStyle>
            <a:lvl1pPr>
              <a:spcBef>
                <a:spcPct val="20000"/>
              </a:spcBef>
              <a:buChar char="•"/>
              <a:defRPr sz="2800">
                <a:solidFill>
                  <a:schemeClr val="tx1"/>
                </a:solidFill>
                <a:latin typeface="Trebuchet MS" panose="020B0603020202020204" pitchFamily="34" charset="0"/>
              </a:defRPr>
            </a:lvl1pPr>
            <a:lvl2pPr marL="742950" indent="-285750">
              <a:spcBef>
                <a:spcPct val="20000"/>
              </a:spcBef>
              <a:buChar char="–"/>
              <a:defRPr sz="2400">
                <a:solidFill>
                  <a:schemeClr val="tx1"/>
                </a:solidFill>
                <a:latin typeface="Trebuchet MS" panose="020B0603020202020204" pitchFamily="34" charset="0"/>
              </a:defRPr>
            </a:lvl2pPr>
            <a:lvl3pPr marL="1143000" indent="-228600">
              <a:spcBef>
                <a:spcPct val="20000"/>
              </a:spcBef>
              <a:buChar char="•"/>
              <a:defRPr sz="2000">
                <a:solidFill>
                  <a:schemeClr val="tx1"/>
                </a:solidFill>
                <a:latin typeface="Trebuchet MS" panose="020B0603020202020204" pitchFamily="34" charset="0"/>
              </a:defRPr>
            </a:lvl3pPr>
            <a:lvl4pPr marL="1600200" indent="-228600">
              <a:spcBef>
                <a:spcPct val="20000"/>
              </a:spcBef>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algn="ctr" defTabSz="457200">
              <a:spcBef>
                <a:spcPct val="50000"/>
              </a:spcBef>
              <a:buFontTx/>
              <a:buNone/>
            </a:pPr>
            <a:r>
              <a:rPr lang="en-IE" altLang="en-US" sz="2400">
                <a:solidFill>
                  <a:prstClr val="black"/>
                </a:solidFill>
                <a:latin typeface="Tahoma" panose="020B0604030504040204" pitchFamily="34" charset="0"/>
              </a:rPr>
              <a:t>Tactical Awareness</a:t>
            </a:r>
            <a:endParaRPr lang="en-GB" altLang="en-US" sz="2400">
              <a:solidFill>
                <a:prstClr val="black"/>
              </a:solidFill>
              <a:latin typeface="Tahoma" panose="020B0604030504040204" pitchFamily="34" charset="0"/>
            </a:endParaRPr>
          </a:p>
        </p:txBody>
      </p:sp>
      <p:sp>
        <p:nvSpPr>
          <p:cNvPr id="190470" name="Line 6"/>
          <p:cNvSpPr>
            <a:spLocks noChangeShapeType="1"/>
          </p:cNvSpPr>
          <p:nvPr/>
        </p:nvSpPr>
        <p:spPr bwMode="auto">
          <a:xfrm flipH="1" flipV="1">
            <a:off x="4495800" y="2133600"/>
            <a:ext cx="533400" cy="7620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defTabSz="457200"/>
            <a:endParaRPr lang="en-IE">
              <a:solidFill>
                <a:prstClr val="black"/>
              </a:solidFill>
            </a:endParaRPr>
          </a:p>
        </p:txBody>
      </p:sp>
      <p:sp>
        <p:nvSpPr>
          <p:cNvPr id="190471" name="Line 7"/>
          <p:cNvSpPr>
            <a:spLocks noChangeShapeType="1"/>
          </p:cNvSpPr>
          <p:nvPr/>
        </p:nvSpPr>
        <p:spPr bwMode="auto">
          <a:xfrm flipV="1">
            <a:off x="6248400" y="2133600"/>
            <a:ext cx="685800" cy="6858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defTabSz="457200"/>
            <a:endParaRPr lang="en-IE">
              <a:solidFill>
                <a:prstClr val="black"/>
              </a:solidFill>
            </a:endParaRPr>
          </a:p>
        </p:txBody>
      </p:sp>
      <p:sp>
        <p:nvSpPr>
          <p:cNvPr id="11272" name="Text Box 8"/>
          <p:cNvSpPr txBox="1">
            <a:spLocks noChangeArrowheads="1"/>
          </p:cNvSpPr>
          <p:nvPr/>
        </p:nvSpPr>
        <p:spPr bwMode="auto">
          <a:xfrm>
            <a:off x="4648200" y="2895601"/>
            <a:ext cx="2438400" cy="466725"/>
          </a:xfrm>
          <a:prstGeom prst="rect">
            <a:avLst/>
          </a:prstGeom>
          <a:solidFill>
            <a:srgbClr val="FF0000">
              <a:alpha val="89018"/>
            </a:srgbClr>
          </a:solidFill>
          <a:ln w="9525">
            <a:solidFill>
              <a:schemeClr val="tx1"/>
            </a:solidFill>
            <a:miter lim="800000"/>
            <a:headEnd/>
            <a:tailEnd/>
          </a:ln>
        </p:spPr>
        <p:txBody>
          <a:bodyPr>
            <a:spAutoFit/>
          </a:bodyPr>
          <a:lstStyle>
            <a:lvl1pPr>
              <a:spcBef>
                <a:spcPct val="20000"/>
              </a:spcBef>
              <a:buChar char="•"/>
              <a:defRPr sz="2800">
                <a:solidFill>
                  <a:schemeClr val="tx1"/>
                </a:solidFill>
                <a:latin typeface="Trebuchet MS" panose="020B0603020202020204" pitchFamily="34" charset="0"/>
              </a:defRPr>
            </a:lvl1pPr>
            <a:lvl2pPr marL="742950" indent="-285750">
              <a:spcBef>
                <a:spcPct val="20000"/>
              </a:spcBef>
              <a:buChar char="–"/>
              <a:defRPr sz="2400">
                <a:solidFill>
                  <a:schemeClr val="tx1"/>
                </a:solidFill>
                <a:latin typeface="Trebuchet MS" panose="020B0603020202020204" pitchFamily="34" charset="0"/>
              </a:defRPr>
            </a:lvl2pPr>
            <a:lvl3pPr marL="1143000" indent="-228600">
              <a:spcBef>
                <a:spcPct val="20000"/>
              </a:spcBef>
              <a:buChar char="•"/>
              <a:defRPr sz="2000">
                <a:solidFill>
                  <a:schemeClr val="tx1"/>
                </a:solidFill>
                <a:latin typeface="Trebuchet MS" panose="020B0603020202020204" pitchFamily="34" charset="0"/>
              </a:defRPr>
            </a:lvl3pPr>
            <a:lvl4pPr marL="1600200" indent="-228600">
              <a:spcBef>
                <a:spcPct val="20000"/>
              </a:spcBef>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algn="ctr" defTabSz="457200">
              <a:spcBef>
                <a:spcPct val="50000"/>
              </a:spcBef>
              <a:buFontTx/>
              <a:buNone/>
            </a:pPr>
            <a:r>
              <a:rPr lang="en-IE" altLang="en-US" sz="2400">
                <a:solidFill>
                  <a:prstClr val="black"/>
                </a:solidFill>
                <a:latin typeface="Tahoma" panose="020B0604030504040204" pitchFamily="34" charset="0"/>
              </a:rPr>
              <a:t>The Individual</a:t>
            </a:r>
            <a:endParaRPr lang="en-GB" altLang="en-US" sz="2400">
              <a:solidFill>
                <a:prstClr val="black"/>
              </a:solidFill>
              <a:latin typeface="Tahoma" panose="020B0604030504040204" pitchFamily="34" charset="0"/>
            </a:endParaRPr>
          </a:p>
        </p:txBody>
      </p:sp>
      <p:sp>
        <p:nvSpPr>
          <p:cNvPr id="190473" name="Text Box 9"/>
          <p:cNvSpPr txBox="1">
            <a:spLocks noChangeArrowheads="1"/>
          </p:cNvSpPr>
          <p:nvPr/>
        </p:nvSpPr>
        <p:spPr bwMode="auto">
          <a:xfrm>
            <a:off x="8305800" y="2895601"/>
            <a:ext cx="1905000" cy="466725"/>
          </a:xfrm>
          <a:prstGeom prst="rect">
            <a:avLst/>
          </a:prstGeom>
          <a:solidFill>
            <a:srgbClr val="00FFFF">
              <a:alpha val="89018"/>
            </a:srgbClr>
          </a:solidFill>
          <a:ln w="9525">
            <a:solidFill>
              <a:schemeClr val="tx1"/>
            </a:solidFill>
            <a:miter lim="800000"/>
            <a:headEnd/>
            <a:tailEnd/>
          </a:ln>
        </p:spPr>
        <p:txBody>
          <a:bodyPr>
            <a:spAutoFit/>
          </a:bodyPr>
          <a:lstStyle>
            <a:lvl1pPr>
              <a:spcBef>
                <a:spcPct val="20000"/>
              </a:spcBef>
              <a:buChar char="•"/>
              <a:defRPr sz="2800">
                <a:solidFill>
                  <a:schemeClr val="tx1"/>
                </a:solidFill>
                <a:latin typeface="Trebuchet MS" panose="020B0603020202020204" pitchFamily="34" charset="0"/>
              </a:defRPr>
            </a:lvl1pPr>
            <a:lvl2pPr marL="742950" indent="-285750">
              <a:spcBef>
                <a:spcPct val="20000"/>
              </a:spcBef>
              <a:buChar char="–"/>
              <a:defRPr sz="2400">
                <a:solidFill>
                  <a:schemeClr val="tx1"/>
                </a:solidFill>
                <a:latin typeface="Trebuchet MS" panose="020B0603020202020204" pitchFamily="34" charset="0"/>
              </a:defRPr>
            </a:lvl2pPr>
            <a:lvl3pPr marL="1143000" indent="-228600">
              <a:spcBef>
                <a:spcPct val="20000"/>
              </a:spcBef>
              <a:buChar char="•"/>
              <a:defRPr sz="2000">
                <a:solidFill>
                  <a:schemeClr val="tx1"/>
                </a:solidFill>
                <a:latin typeface="Trebuchet MS" panose="020B0603020202020204" pitchFamily="34" charset="0"/>
              </a:defRPr>
            </a:lvl3pPr>
            <a:lvl4pPr marL="1600200" indent="-228600">
              <a:spcBef>
                <a:spcPct val="20000"/>
              </a:spcBef>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algn="ctr" defTabSz="457200">
              <a:spcBef>
                <a:spcPct val="50000"/>
              </a:spcBef>
              <a:buFontTx/>
              <a:buNone/>
            </a:pPr>
            <a:r>
              <a:rPr lang="en-IE" altLang="en-US" sz="2400">
                <a:solidFill>
                  <a:prstClr val="black"/>
                </a:solidFill>
                <a:latin typeface="Tahoma" panose="020B0604030504040204" pitchFamily="34" charset="0"/>
              </a:rPr>
              <a:t>Lifestyle</a:t>
            </a:r>
            <a:endParaRPr lang="en-GB" altLang="en-US" sz="2400">
              <a:solidFill>
                <a:prstClr val="black"/>
              </a:solidFill>
              <a:latin typeface="Tahoma" panose="020B0604030504040204" pitchFamily="34" charset="0"/>
            </a:endParaRPr>
          </a:p>
        </p:txBody>
      </p:sp>
      <p:sp>
        <p:nvSpPr>
          <p:cNvPr id="190474" name="Line 10"/>
          <p:cNvSpPr>
            <a:spLocks noChangeShapeType="1"/>
          </p:cNvSpPr>
          <p:nvPr/>
        </p:nvSpPr>
        <p:spPr bwMode="auto">
          <a:xfrm>
            <a:off x="7162800" y="3124200"/>
            <a:ext cx="11430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defTabSz="457200"/>
            <a:endParaRPr lang="en-IE">
              <a:solidFill>
                <a:prstClr val="black"/>
              </a:solidFill>
            </a:endParaRPr>
          </a:p>
        </p:txBody>
      </p:sp>
      <p:sp>
        <p:nvSpPr>
          <p:cNvPr id="190475" name="Text Box 11"/>
          <p:cNvSpPr txBox="1">
            <a:spLocks noChangeArrowheads="1"/>
          </p:cNvSpPr>
          <p:nvPr/>
        </p:nvSpPr>
        <p:spPr bwMode="auto">
          <a:xfrm>
            <a:off x="6172200" y="4114800"/>
            <a:ext cx="1981200" cy="831850"/>
          </a:xfrm>
          <a:prstGeom prst="rect">
            <a:avLst/>
          </a:prstGeom>
          <a:solidFill>
            <a:srgbClr val="FFFF00">
              <a:alpha val="89018"/>
            </a:srgbClr>
          </a:solidFill>
          <a:ln w="9525">
            <a:solidFill>
              <a:schemeClr val="tx1"/>
            </a:solidFill>
            <a:miter lim="800000"/>
            <a:headEnd/>
            <a:tailEnd/>
          </a:ln>
        </p:spPr>
        <p:txBody>
          <a:bodyPr>
            <a:spAutoFit/>
          </a:bodyPr>
          <a:lstStyle>
            <a:lvl1pPr>
              <a:spcBef>
                <a:spcPct val="20000"/>
              </a:spcBef>
              <a:buChar char="•"/>
              <a:defRPr sz="2800">
                <a:solidFill>
                  <a:schemeClr val="tx1"/>
                </a:solidFill>
                <a:latin typeface="Trebuchet MS" panose="020B0603020202020204" pitchFamily="34" charset="0"/>
              </a:defRPr>
            </a:lvl1pPr>
            <a:lvl2pPr marL="742950" indent="-285750">
              <a:spcBef>
                <a:spcPct val="20000"/>
              </a:spcBef>
              <a:buChar char="–"/>
              <a:defRPr sz="2400">
                <a:solidFill>
                  <a:schemeClr val="tx1"/>
                </a:solidFill>
                <a:latin typeface="Trebuchet MS" panose="020B0603020202020204" pitchFamily="34" charset="0"/>
              </a:defRPr>
            </a:lvl2pPr>
            <a:lvl3pPr marL="1143000" indent="-228600">
              <a:spcBef>
                <a:spcPct val="20000"/>
              </a:spcBef>
              <a:buChar char="•"/>
              <a:defRPr sz="2000">
                <a:solidFill>
                  <a:schemeClr val="tx1"/>
                </a:solidFill>
                <a:latin typeface="Trebuchet MS" panose="020B0603020202020204" pitchFamily="34" charset="0"/>
              </a:defRPr>
            </a:lvl3pPr>
            <a:lvl4pPr marL="1600200" indent="-228600">
              <a:spcBef>
                <a:spcPct val="20000"/>
              </a:spcBef>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algn="ctr" defTabSz="457200">
              <a:spcBef>
                <a:spcPct val="50000"/>
              </a:spcBef>
              <a:buFontTx/>
              <a:buNone/>
            </a:pPr>
            <a:r>
              <a:rPr lang="en-IE" altLang="en-US" sz="2400">
                <a:solidFill>
                  <a:prstClr val="black"/>
                </a:solidFill>
                <a:latin typeface="Tahoma" panose="020B0604030504040204" pitchFamily="34" charset="0"/>
              </a:rPr>
              <a:t>Technical  Ability      </a:t>
            </a:r>
            <a:endParaRPr lang="en-GB" altLang="en-US" sz="2400">
              <a:solidFill>
                <a:prstClr val="black"/>
              </a:solidFill>
              <a:latin typeface="Tahoma" panose="020B0604030504040204" pitchFamily="34" charset="0"/>
            </a:endParaRPr>
          </a:p>
        </p:txBody>
      </p:sp>
      <p:sp>
        <p:nvSpPr>
          <p:cNvPr id="190476" name="Text Box 12"/>
          <p:cNvSpPr txBox="1">
            <a:spLocks noChangeArrowheads="1"/>
          </p:cNvSpPr>
          <p:nvPr/>
        </p:nvSpPr>
        <p:spPr bwMode="auto">
          <a:xfrm>
            <a:off x="3581400" y="4114800"/>
            <a:ext cx="1905000" cy="831850"/>
          </a:xfrm>
          <a:prstGeom prst="rect">
            <a:avLst/>
          </a:prstGeom>
          <a:solidFill>
            <a:srgbClr val="FF00FF">
              <a:alpha val="89018"/>
            </a:srgbClr>
          </a:solidFill>
          <a:ln w="9525">
            <a:solidFill>
              <a:schemeClr val="tx1"/>
            </a:solidFill>
            <a:miter lim="800000"/>
            <a:headEnd/>
            <a:tailEnd/>
          </a:ln>
        </p:spPr>
        <p:txBody>
          <a:bodyPr>
            <a:spAutoFit/>
          </a:bodyPr>
          <a:lstStyle>
            <a:lvl1pPr>
              <a:spcBef>
                <a:spcPct val="20000"/>
              </a:spcBef>
              <a:buChar char="•"/>
              <a:defRPr sz="2800">
                <a:solidFill>
                  <a:schemeClr val="tx1"/>
                </a:solidFill>
                <a:latin typeface="Trebuchet MS" panose="020B0603020202020204" pitchFamily="34" charset="0"/>
              </a:defRPr>
            </a:lvl1pPr>
            <a:lvl2pPr marL="742950" indent="-285750">
              <a:spcBef>
                <a:spcPct val="20000"/>
              </a:spcBef>
              <a:buChar char="–"/>
              <a:defRPr sz="2400">
                <a:solidFill>
                  <a:schemeClr val="tx1"/>
                </a:solidFill>
                <a:latin typeface="Trebuchet MS" panose="020B0603020202020204" pitchFamily="34" charset="0"/>
              </a:defRPr>
            </a:lvl2pPr>
            <a:lvl3pPr marL="1143000" indent="-228600">
              <a:spcBef>
                <a:spcPct val="20000"/>
              </a:spcBef>
              <a:buChar char="•"/>
              <a:defRPr sz="2000">
                <a:solidFill>
                  <a:schemeClr val="tx1"/>
                </a:solidFill>
                <a:latin typeface="Trebuchet MS" panose="020B0603020202020204" pitchFamily="34" charset="0"/>
              </a:defRPr>
            </a:lvl3pPr>
            <a:lvl4pPr marL="1600200" indent="-228600">
              <a:spcBef>
                <a:spcPct val="20000"/>
              </a:spcBef>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algn="ctr" defTabSz="457200">
              <a:spcBef>
                <a:spcPct val="50000"/>
              </a:spcBef>
              <a:buFontTx/>
              <a:buNone/>
            </a:pPr>
            <a:r>
              <a:rPr lang="en-IE" altLang="en-US" sz="2400">
                <a:solidFill>
                  <a:prstClr val="black"/>
                </a:solidFill>
                <a:latin typeface="Tahoma" panose="020B0604030504040204" pitchFamily="34" charset="0"/>
              </a:rPr>
              <a:t>Mental     Fitness</a:t>
            </a:r>
            <a:endParaRPr lang="en-GB" altLang="en-US" sz="2400">
              <a:solidFill>
                <a:prstClr val="black"/>
              </a:solidFill>
              <a:latin typeface="Tahoma" panose="020B0604030504040204" pitchFamily="34" charset="0"/>
            </a:endParaRPr>
          </a:p>
        </p:txBody>
      </p:sp>
      <p:sp>
        <p:nvSpPr>
          <p:cNvPr id="190477" name="Text Box 13"/>
          <p:cNvSpPr txBox="1">
            <a:spLocks noChangeArrowheads="1"/>
          </p:cNvSpPr>
          <p:nvPr/>
        </p:nvSpPr>
        <p:spPr bwMode="auto">
          <a:xfrm>
            <a:off x="1676400" y="2590800"/>
            <a:ext cx="1752600" cy="831850"/>
          </a:xfrm>
          <a:prstGeom prst="rect">
            <a:avLst/>
          </a:prstGeom>
          <a:solidFill>
            <a:srgbClr val="FF9900">
              <a:alpha val="89018"/>
            </a:srgbClr>
          </a:solidFill>
          <a:ln w="9525">
            <a:solidFill>
              <a:schemeClr val="tx1"/>
            </a:solidFill>
            <a:miter lim="800000"/>
            <a:headEnd/>
            <a:tailEnd/>
          </a:ln>
        </p:spPr>
        <p:txBody>
          <a:bodyPr>
            <a:spAutoFit/>
          </a:bodyPr>
          <a:lstStyle>
            <a:lvl1pPr>
              <a:spcBef>
                <a:spcPct val="20000"/>
              </a:spcBef>
              <a:buChar char="•"/>
              <a:defRPr sz="2800">
                <a:solidFill>
                  <a:schemeClr val="tx1"/>
                </a:solidFill>
                <a:latin typeface="Trebuchet MS" panose="020B0603020202020204" pitchFamily="34" charset="0"/>
              </a:defRPr>
            </a:lvl1pPr>
            <a:lvl2pPr marL="742950" indent="-285750">
              <a:spcBef>
                <a:spcPct val="20000"/>
              </a:spcBef>
              <a:buChar char="–"/>
              <a:defRPr sz="2400">
                <a:solidFill>
                  <a:schemeClr val="tx1"/>
                </a:solidFill>
                <a:latin typeface="Trebuchet MS" panose="020B0603020202020204" pitchFamily="34" charset="0"/>
              </a:defRPr>
            </a:lvl2pPr>
            <a:lvl3pPr marL="1143000" indent="-228600">
              <a:spcBef>
                <a:spcPct val="20000"/>
              </a:spcBef>
              <a:buChar char="•"/>
              <a:defRPr sz="2000">
                <a:solidFill>
                  <a:schemeClr val="tx1"/>
                </a:solidFill>
                <a:latin typeface="Trebuchet MS" panose="020B0603020202020204" pitchFamily="34" charset="0"/>
              </a:defRPr>
            </a:lvl3pPr>
            <a:lvl4pPr marL="1600200" indent="-228600">
              <a:spcBef>
                <a:spcPct val="20000"/>
              </a:spcBef>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algn="ctr" defTabSz="457200">
              <a:spcBef>
                <a:spcPct val="50000"/>
              </a:spcBef>
              <a:buFontTx/>
              <a:buNone/>
            </a:pPr>
            <a:r>
              <a:rPr lang="en-IE" altLang="en-US" sz="2400">
                <a:solidFill>
                  <a:prstClr val="black"/>
                </a:solidFill>
                <a:latin typeface="Tahoma" panose="020B0604030504040204" pitchFamily="34" charset="0"/>
              </a:rPr>
              <a:t>Support   System</a:t>
            </a:r>
            <a:endParaRPr lang="en-GB" altLang="en-US" sz="2400">
              <a:solidFill>
                <a:prstClr val="black"/>
              </a:solidFill>
              <a:latin typeface="Tahoma" panose="020B0604030504040204" pitchFamily="34" charset="0"/>
            </a:endParaRPr>
          </a:p>
        </p:txBody>
      </p:sp>
      <p:sp>
        <p:nvSpPr>
          <p:cNvPr id="190478" name="Line 14"/>
          <p:cNvSpPr>
            <a:spLocks noChangeShapeType="1"/>
          </p:cNvSpPr>
          <p:nvPr/>
        </p:nvSpPr>
        <p:spPr bwMode="auto">
          <a:xfrm>
            <a:off x="3429000" y="3124200"/>
            <a:ext cx="1143000" cy="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wrap="none"/>
          <a:lstStyle/>
          <a:p>
            <a:pPr defTabSz="457200"/>
            <a:endParaRPr lang="en-IE">
              <a:solidFill>
                <a:prstClr val="black"/>
              </a:solidFill>
            </a:endParaRPr>
          </a:p>
        </p:txBody>
      </p:sp>
      <p:sp>
        <p:nvSpPr>
          <p:cNvPr id="190479" name="Line 15"/>
          <p:cNvSpPr>
            <a:spLocks noChangeShapeType="1"/>
          </p:cNvSpPr>
          <p:nvPr/>
        </p:nvSpPr>
        <p:spPr bwMode="auto">
          <a:xfrm flipH="1">
            <a:off x="4343400" y="3429000"/>
            <a:ext cx="762000" cy="6858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defTabSz="457200"/>
            <a:endParaRPr lang="en-IE">
              <a:solidFill>
                <a:prstClr val="black"/>
              </a:solidFill>
            </a:endParaRPr>
          </a:p>
        </p:txBody>
      </p:sp>
      <p:sp>
        <p:nvSpPr>
          <p:cNvPr id="190480" name="Line 16"/>
          <p:cNvSpPr>
            <a:spLocks noChangeShapeType="1"/>
          </p:cNvSpPr>
          <p:nvPr/>
        </p:nvSpPr>
        <p:spPr bwMode="auto">
          <a:xfrm>
            <a:off x="6248400" y="3429000"/>
            <a:ext cx="685800" cy="6858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defTabSz="457200"/>
            <a:endParaRPr lang="en-IE">
              <a:solidFill>
                <a:prstClr val="black"/>
              </a:solidFill>
            </a:endParaRPr>
          </a:p>
        </p:txBody>
      </p:sp>
    </p:spTree>
    <p:extLst>
      <p:ext uri="{BB962C8B-B14F-4D97-AF65-F5344CB8AC3E}">
        <p14:creationId xmlns:p14="http://schemas.microsoft.com/office/powerpoint/2010/main" val="1977066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04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046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047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046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047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047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048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047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047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0476"/>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047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04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8" grpId="0" animBg="1"/>
      <p:bldP spid="190469" grpId="0" animBg="1"/>
      <p:bldP spid="190470" grpId="0" animBg="1"/>
      <p:bldP spid="190471" grpId="0" animBg="1"/>
      <p:bldP spid="190473" grpId="0" animBg="1"/>
      <p:bldP spid="190474" grpId="0" animBg="1"/>
      <p:bldP spid="190475" grpId="0" animBg="1"/>
      <p:bldP spid="190476" grpId="0" animBg="1"/>
      <p:bldP spid="190477" grpId="0" animBg="1"/>
      <p:bldP spid="190478" grpId="0" animBg="1"/>
      <p:bldP spid="190479" grpId="0" animBg="1"/>
      <p:bldP spid="19048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4"/>
          <p:cNvSpPr>
            <a:spLocks noGrp="1" noChangeArrowheads="1"/>
          </p:cNvSpPr>
          <p:nvPr>
            <p:ph type="title"/>
          </p:nvPr>
        </p:nvSpPr>
        <p:spPr>
          <a:noFill/>
        </p:spPr>
        <p:txBody>
          <a:bodyPr>
            <a:normAutofit/>
          </a:bodyPr>
          <a:lstStyle/>
          <a:p>
            <a:pPr eaLnBrk="1" hangingPunct="1"/>
            <a:r>
              <a:rPr lang="en-IE" altLang="en-US" b="1" dirty="0" smtClean="0"/>
              <a:t>Performance Profiling</a:t>
            </a:r>
            <a:endParaRPr lang="en-GB" altLang="en-US" b="1" dirty="0" smtClean="0"/>
          </a:p>
        </p:txBody>
      </p:sp>
      <p:sp>
        <p:nvSpPr>
          <p:cNvPr id="2" name="Date Placeholder 1"/>
          <p:cNvSpPr>
            <a:spLocks noGrp="1"/>
          </p:cNvSpPr>
          <p:nvPr>
            <p:ph type="dt" sz="half" idx="10"/>
          </p:nvPr>
        </p:nvSpPr>
        <p:spPr/>
        <p:txBody>
          <a:bodyPr/>
          <a:lstStyle/>
          <a:p>
            <a:fld id="{455F0A90-08C0-4DAD-99A5-8E40245DBC2A}" type="datetime1">
              <a:rPr lang="en-US" smtClean="0">
                <a:solidFill>
                  <a:prstClr val="black">
                    <a:tint val="75000"/>
                  </a:prstClr>
                </a:solidFill>
              </a:rPr>
              <a:pPr/>
              <a:t>11/22/2016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solidFill>
                  <a:srgbClr val="90C226"/>
                </a:solidFill>
              </a:rPr>
              <a:pPr/>
              <a:t>12</a:t>
            </a:fld>
            <a:endParaRPr lang="en-US" dirty="0">
              <a:solidFill>
                <a:srgbClr val="90C226"/>
              </a:solidFill>
            </a:endParaRPr>
          </a:p>
        </p:txBody>
      </p:sp>
      <p:grpSp>
        <p:nvGrpSpPr>
          <p:cNvPr id="44036" name="Group 5"/>
          <p:cNvGrpSpPr>
            <a:grpSpLocks/>
          </p:cNvGrpSpPr>
          <p:nvPr/>
        </p:nvGrpSpPr>
        <p:grpSpPr bwMode="auto">
          <a:xfrm>
            <a:off x="90153" y="1325562"/>
            <a:ext cx="10637948" cy="5030787"/>
            <a:chOff x="-803" y="960"/>
            <a:chExt cx="6260" cy="3443"/>
          </a:xfrm>
        </p:grpSpPr>
        <p:pic>
          <p:nvPicPr>
            <p:cNvPr id="44037" name="Picture 6" descr="Performance Profile Red and Nav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6" y="1092"/>
              <a:ext cx="3072" cy="2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WordArt 7"/>
            <p:cNvSpPr>
              <a:spLocks noChangeArrowheads="1" noChangeShapeType="1" noTextEdit="1"/>
            </p:cNvSpPr>
            <p:nvPr/>
          </p:nvSpPr>
          <p:spPr bwMode="auto">
            <a:xfrm rot="-691093">
              <a:off x="3077" y="999"/>
              <a:ext cx="1220" cy="511"/>
            </a:xfrm>
            <a:prstGeom prst="rect">
              <a:avLst/>
            </a:prstGeom>
          </p:spPr>
          <p:txBody>
            <a:bodyPr wrap="none" fromWordArt="1">
              <a:prstTxWarp prst="textSlantUp">
                <a:avLst>
                  <a:gd name="adj" fmla="val 55556"/>
                </a:avLst>
              </a:prstTxWarp>
            </a:bodyPr>
            <a:lstStyle/>
            <a:p>
              <a:pPr algn="ctr" defTabSz="457200"/>
              <a:r>
                <a:rPr lang="en-IE" b="1" i="1" kern="10">
                  <a:ln w="9525">
                    <a:solidFill>
                      <a:srgbClr val="000000"/>
                    </a:solidFill>
                    <a:round/>
                    <a:headEnd/>
                    <a:tailEnd/>
                  </a:ln>
                  <a:solidFill>
                    <a:srgbClr val="000000"/>
                  </a:solidFill>
                  <a:latin typeface="Arial Black" panose="020B0A04020102020204" pitchFamily="34" charset="0"/>
                </a:rPr>
                <a:t>Balance</a:t>
              </a:r>
            </a:p>
          </p:txBody>
        </p:sp>
        <p:sp>
          <p:nvSpPr>
            <p:cNvPr id="44039" name="WordArt 8"/>
            <p:cNvSpPr>
              <a:spLocks noChangeArrowheads="1" noChangeShapeType="1" noTextEdit="1"/>
            </p:cNvSpPr>
            <p:nvPr/>
          </p:nvSpPr>
          <p:spPr bwMode="auto">
            <a:xfrm rot="421395">
              <a:off x="3831" y="1406"/>
              <a:ext cx="777" cy="510"/>
            </a:xfrm>
            <a:prstGeom prst="rect">
              <a:avLst/>
            </a:prstGeom>
          </p:spPr>
          <p:txBody>
            <a:bodyPr wrap="none" fromWordArt="1">
              <a:prstTxWarp prst="textSlantUp">
                <a:avLst>
                  <a:gd name="adj" fmla="val 55556"/>
                </a:avLst>
              </a:prstTxWarp>
            </a:bodyPr>
            <a:lstStyle/>
            <a:p>
              <a:pPr algn="ctr" defTabSz="457200"/>
              <a:r>
                <a:rPr lang="en-IE" kern="10" dirty="0">
                  <a:ln w="9525">
                    <a:solidFill>
                      <a:srgbClr val="000000"/>
                    </a:solidFill>
                    <a:round/>
                    <a:headEnd/>
                    <a:tailEnd/>
                  </a:ln>
                  <a:solidFill>
                    <a:srgbClr val="FFC000"/>
                  </a:solidFill>
                  <a:latin typeface="Arial Black" panose="020B0A04020102020204" pitchFamily="34" charset="0"/>
                </a:rPr>
                <a:t>Speed</a:t>
              </a:r>
            </a:p>
          </p:txBody>
        </p:sp>
        <p:sp>
          <p:nvSpPr>
            <p:cNvPr id="44040" name="WordArt 9"/>
            <p:cNvSpPr>
              <a:spLocks noChangeArrowheads="1" noChangeShapeType="1" noTextEdit="1"/>
            </p:cNvSpPr>
            <p:nvPr/>
          </p:nvSpPr>
          <p:spPr bwMode="auto">
            <a:xfrm rot="2188025">
              <a:off x="4152" y="2100"/>
              <a:ext cx="1305" cy="511"/>
            </a:xfrm>
            <a:prstGeom prst="rect">
              <a:avLst/>
            </a:prstGeom>
          </p:spPr>
          <p:txBody>
            <a:bodyPr wrap="none" fromWordArt="1">
              <a:prstTxWarp prst="textSlantUp">
                <a:avLst>
                  <a:gd name="adj" fmla="val 55556"/>
                </a:avLst>
              </a:prstTxWarp>
            </a:bodyPr>
            <a:lstStyle/>
            <a:p>
              <a:pPr algn="ctr" defTabSz="457200"/>
              <a:r>
                <a:rPr lang="en-IE" kern="10">
                  <a:ln w="9525">
                    <a:solidFill>
                      <a:srgbClr val="000000"/>
                    </a:solidFill>
                    <a:round/>
                    <a:headEnd/>
                    <a:tailEnd/>
                  </a:ln>
                  <a:solidFill>
                    <a:srgbClr val="000000"/>
                  </a:solidFill>
                  <a:latin typeface="Arial Black" panose="020B0A04020102020204" pitchFamily="34" charset="0"/>
                </a:rPr>
                <a:t>Strength</a:t>
              </a:r>
            </a:p>
          </p:txBody>
        </p:sp>
        <p:sp>
          <p:nvSpPr>
            <p:cNvPr id="44041" name="WordArt 10"/>
            <p:cNvSpPr>
              <a:spLocks noChangeArrowheads="1" noChangeShapeType="1" noTextEdit="1"/>
            </p:cNvSpPr>
            <p:nvPr/>
          </p:nvSpPr>
          <p:spPr bwMode="auto">
            <a:xfrm rot="1416687">
              <a:off x="3792" y="2784"/>
              <a:ext cx="1266" cy="405"/>
            </a:xfrm>
            <a:prstGeom prst="rect">
              <a:avLst/>
            </a:prstGeom>
          </p:spPr>
          <p:txBody>
            <a:bodyPr wrap="none" fromWordArt="1">
              <a:prstTxWarp prst="textSlantUp">
                <a:avLst>
                  <a:gd name="adj" fmla="val 55556"/>
                </a:avLst>
              </a:prstTxWarp>
            </a:bodyPr>
            <a:lstStyle/>
            <a:p>
              <a:pPr algn="ctr" defTabSz="457200"/>
              <a:r>
                <a:rPr lang="en-IE" sz="1600" kern="10" dirty="0">
                  <a:ln w="9525">
                    <a:solidFill>
                      <a:srgbClr val="000000"/>
                    </a:solidFill>
                    <a:round/>
                    <a:headEnd/>
                    <a:tailEnd/>
                  </a:ln>
                  <a:solidFill>
                    <a:srgbClr val="FFC000"/>
                  </a:solidFill>
                  <a:latin typeface="Arial Black" panose="020B0A04020102020204" pitchFamily="34" charset="0"/>
                </a:rPr>
                <a:t>Power</a:t>
              </a:r>
            </a:p>
          </p:txBody>
        </p:sp>
        <p:sp>
          <p:nvSpPr>
            <p:cNvPr id="44042" name="WordArt 11"/>
            <p:cNvSpPr>
              <a:spLocks noChangeArrowheads="1" noChangeShapeType="1" noTextEdit="1"/>
            </p:cNvSpPr>
            <p:nvPr/>
          </p:nvSpPr>
          <p:spPr bwMode="auto">
            <a:xfrm rot="2538713">
              <a:off x="2901" y="3998"/>
              <a:ext cx="1553" cy="405"/>
            </a:xfrm>
            <a:prstGeom prst="rect">
              <a:avLst/>
            </a:prstGeom>
          </p:spPr>
          <p:txBody>
            <a:bodyPr wrap="none" fromWordArt="1">
              <a:prstTxWarp prst="textSlantUp">
                <a:avLst>
                  <a:gd name="adj" fmla="val 55556"/>
                </a:avLst>
              </a:prstTxWarp>
            </a:bodyPr>
            <a:lstStyle/>
            <a:p>
              <a:pPr algn="ctr" defTabSz="457200"/>
              <a:r>
                <a:rPr lang="en-IE" sz="1600" kern="10" dirty="0">
                  <a:ln w="9525">
                    <a:solidFill>
                      <a:srgbClr val="000000"/>
                    </a:solidFill>
                    <a:round/>
                    <a:headEnd/>
                    <a:tailEnd/>
                  </a:ln>
                  <a:solidFill>
                    <a:srgbClr val="000000"/>
                  </a:solidFill>
                  <a:latin typeface="Arial Black" panose="020B0A04020102020204" pitchFamily="34" charset="0"/>
                </a:rPr>
                <a:t>Nutrition</a:t>
              </a:r>
            </a:p>
          </p:txBody>
        </p:sp>
        <p:sp>
          <p:nvSpPr>
            <p:cNvPr id="44043" name="WordArt 12"/>
            <p:cNvSpPr>
              <a:spLocks noChangeArrowheads="1" noChangeShapeType="1" noTextEdit="1"/>
            </p:cNvSpPr>
            <p:nvPr/>
          </p:nvSpPr>
          <p:spPr bwMode="auto">
            <a:xfrm rot="-1060839">
              <a:off x="1728" y="3744"/>
              <a:ext cx="900" cy="405"/>
            </a:xfrm>
            <a:prstGeom prst="rect">
              <a:avLst/>
            </a:prstGeom>
          </p:spPr>
          <p:txBody>
            <a:bodyPr wrap="none" fromWordArt="1">
              <a:prstTxWarp prst="textSlantUp">
                <a:avLst>
                  <a:gd name="adj" fmla="val 55556"/>
                </a:avLst>
              </a:prstTxWarp>
            </a:bodyPr>
            <a:lstStyle/>
            <a:p>
              <a:pPr algn="ctr" defTabSz="457200"/>
              <a:r>
                <a:rPr lang="en-IE" sz="1600" kern="10" dirty="0">
                  <a:ln w="9525">
                    <a:solidFill>
                      <a:srgbClr val="000000"/>
                    </a:solidFill>
                    <a:round/>
                    <a:headEnd/>
                    <a:tailEnd/>
                  </a:ln>
                  <a:solidFill>
                    <a:srgbClr val="FFC000"/>
                  </a:solidFill>
                  <a:latin typeface="Arial Black" panose="020B0A04020102020204" pitchFamily="34" charset="0"/>
                </a:rPr>
                <a:t>Agility</a:t>
              </a:r>
            </a:p>
          </p:txBody>
        </p:sp>
        <p:sp>
          <p:nvSpPr>
            <p:cNvPr id="44044" name="WordArt 13"/>
            <p:cNvSpPr>
              <a:spLocks noChangeArrowheads="1" noChangeShapeType="1" noTextEdit="1"/>
            </p:cNvSpPr>
            <p:nvPr/>
          </p:nvSpPr>
          <p:spPr bwMode="auto">
            <a:xfrm>
              <a:off x="-270" y="3360"/>
              <a:ext cx="2118" cy="810"/>
            </a:xfrm>
            <a:prstGeom prst="rect">
              <a:avLst/>
            </a:prstGeom>
          </p:spPr>
          <p:txBody>
            <a:bodyPr wrap="none" fromWordArt="1">
              <a:prstTxWarp prst="textSlantUp">
                <a:avLst>
                  <a:gd name="adj" fmla="val 55556"/>
                </a:avLst>
              </a:prstTxWarp>
            </a:bodyPr>
            <a:lstStyle/>
            <a:p>
              <a:pPr algn="ctr" defTabSz="457200"/>
              <a:r>
                <a:rPr lang="en-IE" sz="1600" kern="10" dirty="0">
                  <a:ln w="9525">
                    <a:solidFill>
                      <a:srgbClr val="000000"/>
                    </a:solidFill>
                    <a:round/>
                    <a:headEnd/>
                    <a:tailEnd/>
                  </a:ln>
                  <a:solidFill>
                    <a:srgbClr val="000000"/>
                  </a:solidFill>
                  <a:latin typeface="Arial Black" panose="020B0A04020102020204" pitchFamily="34" charset="0"/>
                </a:rPr>
                <a:t>Endurance</a:t>
              </a:r>
            </a:p>
          </p:txBody>
        </p:sp>
        <p:sp>
          <p:nvSpPr>
            <p:cNvPr id="44045" name="WordArt 14"/>
            <p:cNvSpPr>
              <a:spLocks noChangeArrowheads="1" noChangeShapeType="1" noTextEdit="1"/>
            </p:cNvSpPr>
            <p:nvPr/>
          </p:nvSpPr>
          <p:spPr bwMode="auto">
            <a:xfrm>
              <a:off x="44" y="2784"/>
              <a:ext cx="1432" cy="405"/>
            </a:xfrm>
            <a:prstGeom prst="rect">
              <a:avLst/>
            </a:prstGeom>
          </p:spPr>
          <p:txBody>
            <a:bodyPr wrap="none" fromWordArt="1">
              <a:prstTxWarp prst="textSlantUp">
                <a:avLst>
                  <a:gd name="adj" fmla="val 55556"/>
                </a:avLst>
              </a:prstTxWarp>
            </a:bodyPr>
            <a:lstStyle/>
            <a:p>
              <a:pPr algn="ctr" defTabSz="457200"/>
              <a:r>
                <a:rPr lang="en-IE" sz="1600" kern="10" dirty="0">
                  <a:ln w="9525">
                    <a:solidFill>
                      <a:srgbClr val="000000"/>
                    </a:solidFill>
                    <a:round/>
                    <a:headEnd/>
                    <a:tailEnd/>
                  </a:ln>
                  <a:solidFill>
                    <a:prstClr val="black"/>
                  </a:solidFill>
                  <a:latin typeface="Arial Black" panose="020B0A04020102020204" pitchFamily="34" charset="0"/>
                </a:rPr>
                <a:t>Rest/recovery</a:t>
              </a:r>
            </a:p>
          </p:txBody>
        </p:sp>
        <p:sp>
          <p:nvSpPr>
            <p:cNvPr id="44046" name="WordArt 15"/>
            <p:cNvSpPr>
              <a:spLocks noChangeArrowheads="1" noChangeShapeType="1" noTextEdit="1"/>
            </p:cNvSpPr>
            <p:nvPr/>
          </p:nvSpPr>
          <p:spPr bwMode="auto">
            <a:xfrm rot="1457331">
              <a:off x="-803" y="1841"/>
              <a:ext cx="2329" cy="695"/>
            </a:xfrm>
            <a:prstGeom prst="rect">
              <a:avLst/>
            </a:prstGeom>
          </p:spPr>
          <p:txBody>
            <a:bodyPr wrap="none" fromWordArt="1">
              <a:prstTxWarp prst="textSlantUp">
                <a:avLst>
                  <a:gd name="adj" fmla="val 55556"/>
                </a:avLst>
              </a:prstTxWarp>
            </a:bodyPr>
            <a:lstStyle/>
            <a:p>
              <a:pPr algn="ctr" defTabSz="457200"/>
              <a:r>
                <a:rPr lang="en-IE" sz="1600" kern="10">
                  <a:ln w="9525">
                    <a:solidFill>
                      <a:srgbClr val="000000"/>
                    </a:solidFill>
                    <a:round/>
                    <a:headEnd/>
                    <a:tailEnd/>
                  </a:ln>
                  <a:solidFill>
                    <a:srgbClr val="FF0000"/>
                  </a:solidFill>
                  <a:latin typeface="Arial Black" panose="020B0A04020102020204" pitchFamily="34" charset="0"/>
                </a:rPr>
                <a:t>Aggressiveness</a:t>
              </a:r>
              <a:endParaRPr lang="en-IE" sz="1600" kern="10" dirty="0">
                <a:ln w="9525">
                  <a:solidFill>
                    <a:srgbClr val="000000"/>
                  </a:solidFill>
                  <a:round/>
                  <a:headEnd/>
                  <a:tailEnd/>
                </a:ln>
                <a:solidFill>
                  <a:srgbClr val="FF0000"/>
                </a:solidFill>
                <a:latin typeface="Arial Black" panose="020B0A04020102020204" pitchFamily="34" charset="0"/>
              </a:endParaRPr>
            </a:p>
          </p:txBody>
        </p:sp>
        <p:sp>
          <p:nvSpPr>
            <p:cNvPr id="44047" name="WordArt 16"/>
            <p:cNvSpPr>
              <a:spLocks noChangeArrowheads="1" noChangeShapeType="1" noTextEdit="1"/>
            </p:cNvSpPr>
            <p:nvPr/>
          </p:nvSpPr>
          <p:spPr bwMode="auto">
            <a:xfrm rot="1839717">
              <a:off x="371" y="1237"/>
              <a:ext cx="1499" cy="801"/>
            </a:xfrm>
            <a:prstGeom prst="rect">
              <a:avLst/>
            </a:prstGeom>
          </p:spPr>
          <p:txBody>
            <a:bodyPr wrap="none" fromWordArt="1">
              <a:prstTxWarp prst="textSlantUp">
                <a:avLst>
                  <a:gd name="adj" fmla="val 55556"/>
                </a:avLst>
              </a:prstTxWarp>
            </a:bodyPr>
            <a:lstStyle/>
            <a:p>
              <a:pPr algn="ctr" defTabSz="457200"/>
              <a:r>
                <a:rPr lang="en-IE" sz="1600" kern="10" dirty="0">
                  <a:ln w="9525">
                    <a:solidFill>
                      <a:srgbClr val="000000"/>
                    </a:solidFill>
                    <a:round/>
                    <a:headEnd/>
                    <a:tailEnd/>
                  </a:ln>
                  <a:solidFill>
                    <a:srgbClr val="FFC000"/>
                  </a:solidFill>
                  <a:latin typeface="Arial Black" panose="020B0A04020102020204" pitchFamily="34" charset="0"/>
                </a:rPr>
                <a:t>Confidence</a:t>
              </a:r>
            </a:p>
          </p:txBody>
        </p:sp>
        <p:sp>
          <p:nvSpPr>
            <p:cNvPr id="44048" name="WordArt 17"/>
            <p:cNvSpPr>
              <a:spLocks noChangeArrowheads="1" noChangeShapeType="1" noTextEdit="1"/>
            </p:cNvSpPr>
            <p:nvPr/>
          </p:nvSpPr>
          <p:spPr bwMode="auto">
            <a:xfrm rot="338413">
              <a:off x="1968" y="960"/>
              <a:ext cx="1128" cy="446"/>
            </a:xfrm>
            <a:prstGeom prst="rect">
              <a:avLst/>
            </a:prstGeom>
          </p:spPr>
          <p:txBody>
            <a:bodyPr wrap="none" fromWordArt="1">
              <a:prstTxWarp prst="textSlantUp">
                <a:avLst>
                  <a:gd name="adj" fmla="val 55556"/>
                </a:avLst>
              </a:prstTxWarp>
            </a:bodyPr>
            <a:lstStyle/>
            <a:p>
              <a:pPr algn="ctr" defTabSz="457200"/>
              <a:r>
                <a:rPr lang="en-IE" kern="10">
                  <a:ln w="9525">
                    <a:solidFill>
                      <a:srgbClr val="000000"/>
                    </a:solidFill>
                    <a:round/>
                    <a:headEnd/>
                    <a:tailEnd/>
                  </a:ln>
                  <a:solidFill>
                    <a:srgbClr val="000000"/>
                  </a:solidFill>
                  <a:latin typeface="Arial Black" panose="020B0A04020102020204" pitchFamily="34" charset="0"/>
                </a:rPr>
                <a:t>Concentration</a:t>
              </a:r>
            </a:p>
          </p:txBody>
        </p:sp>
      </p:grpSp>
    </p:spTree>
    <p:extLst>
      <p:ext uri="{BB962C8B-B14F-4D97-AF65-F5344CB8AC3E}">
        <p14:creationId xmlns:p14="http://schemas.microsoft.com/office/powerpoint/2010/main" val="483024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992314" y="260350"/>
            <a:ext cx="7775575" cy="865188"/>
          </a:xfrm>
        </p:spPr>
        <p:txBody>
          <a:bodyPr/>
          <a:lstStyle/>
          <a:p>
            <a:pPr eaLnBrk="1" hangingPunct="1"/>
            <a:r>
              <a:rPr lang="en-US" altLang="en-US" smtClean="0"/>
              <a:t>Phases of Periodisation</a:t>
            </a:r>
          </a:p>
        </p:txBody>
      </p:sp>
      <p:graphicFrame>
        <p:nvGraphicFramePr>
          <p:cNvPr id="207977" name="Group 105"/>
          <p:cNvGraphicFramePr>
            <a:graphicFrameLocks noGrp="1"/>
          </p:cNvGraphicFramePr>
          <p:nvPr>
            <p:ph type="tbl" idx="1"/>
            <p:extLst>
              <p:ext uri="{D42A27DB-BD31-4B8C-83A1-F6EECF244321}">
                <p14:modId xmlns:p14="http://schemas.microsoft.com/office/powerpoint/2010/main" val="591046228"/>
              </p:ext>
            </p:extLst>
          </p:nvPr>
        </p:nvGraphicFramePr>
        <p:xfrm>
          <a:off x="1847851" y="1160463"/>
          <a:ext cx="8435975" cy="4617594"/>
        </p:xfrm>
        <a:graphic>
          <a:graphicData uri="http://schemas.openxmlformats.org/drawingml/2006/table">
            <a:tbl>
              <a:tblPr/>
              <a:tblGrid>
                <a:gridCol w="2689225">
                  <a:extLst>
                    <a:ext uri="{9D8B030D-6E8A-4147-A177-3AD203B41FA5}">
                      <a16:colId xmlns="" xmlns:a16="http://schemas.microsoft.com/office/drawing/2014/main" val="20000"/>
                    </a:ext>
                  </a:extLst>
                </a:gridCol>
                <a:gridCol w="1763713">
                  <a:extLst>
                    <a:ext uri="{9D8B030D-6E8A-4147-A177-3AD203B41FA5}">
                      <a16:colId xmlns="" xmlns:a16="http://schemas.microsoft.com/office/drawing/2014/main" val="20001"/>
                    </a:ext>
                  </a:extLst>
                </a:gridCol>
                <a:gridCol w="3983037">
                  <a:extLst>
                    <a:ext uri="{9D8B030D-6E8A-4147-A177-3AD203B41FA5}">
                      <a16:colId xmlns="" xmlns:a16="http://schemas.microsoft.com/office/drawing/2014/main" val="20002"/>
                    </a:ext>
                  </a:extLst>
                </a:gridCol>
              </a:tblGrid>
              <a:tr h="6810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IE" sz="1800" b="1" i="0" u="none" strike="noStrike" cap="none" normalizeH="0" baseline="0" dirty="0" smtClean="0">
                          <a:ln>
                            <a:noFill/>
                          </a:ln>
                          <a:solidFill>
                            <a:schemeClr val="tx1"/>
                          </a:solidFill>
                          <a:effectLst>
                            <a:glow rad="127000">
                              <a:schemeClr val="bg1"/>
                            </a:glow>
                          </a:effectLst>
                          <a:latin typeface="Trebuchet MS" pitchFamily="34" charset="0"/>
                        </a:rPr>
                        <a:t>Phase</a:t>
                      </a:r>
                      <a:endParaRPr kumimoji="0" lang="en-GB" sz="1800" b="1" i="0" u="none" strike="noStrike" cap="none" normalizeH="0" baseline="0" dirty="0" smtClean="0">
                        <a:ln>
                          <a:noFill/>
                        </a:ln>
                        <a:solidFill>
                          <a:schemeClr val="tx1"/>
                        </a:solidFill>
                        <a:effectLst>
                          <a:glow rad="127000">
                            <a:schemeClr val="bg1"/>
                          </a:glow>
                        </a:effectLst>
                        <a:latin typeface="Trebuchet MS"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100000">
                          <a:srgbClr val="FDFBF1"/>
                        </a:gs>
                        <a:gs pos="100000">
                          <a:srgbClr val="75F3F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IE" sz="1800" b="1" i="0" u="none" strike="noStrike" cap="none" normalizeH="0" baseline="0" smtClean="0">
                          <a:ln>
                            <a:noFill/>
                          </a:ln>
                          <a:solidFill>
                            <a:schemeClr val="tx1"/>
                          </a:solidFill>
                          <a:effectLst>
                            <a:glow rad="127000">
                              <a:schemeClr val="bg1"/>
                            </a:glow>
                          </a:effectLst>
                          <a:latin typeface="Trebuchet MS" pitchFamily="34" charset="0"/>
                        </a:rPr>
                        <a:t>Month</a:t>
                      </a:r>
                      <a:endParaRPr kumimoji="0" lang="en-GB" sz="1800" b="1" i="0" u="none" strike="noStrike" cap="none" normalizeH="0" baseline="0" smtClean="0">
                        <a:ln>
                          <a:noFill/>
                        </a:ln>
                        <a:solidFill>
                          <a:schemeClr val="tx1"/>
                        </a:solidFill>
                        <a:effectLst>
                          <a:glow rad="127000">
                            <a:schemeClr val="bg1"/>
                          </a:glow>
                        </a:effectLst>
                        <a:latin typeface="Trebuchet MS"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100000">
                          <a:srgbClr val="FDFBF1"/>
                        </a:gs>
                        <a:gs pos="100000">
                          <a:srgbClr val="75F3F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glow rad="127000">
                              <a:schemeClr val="bg1"/>
                            </a:glow>
                          </a:effectLst>
                          <a:latin typeface="Trebuchet MS" pitchFamily="34" charset="0"/>
                        </a:rPr>
                        <a:t>Aim of this Phase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100000">
                          <a:srgbClr val="FDFBF1"/>
                        </a:gs>
                        <a:gs pos="100000">
                          <a:srgbClr val="75F3F9"/>
                        </a:gs>
                      </a:gsLst>
                      <a:path path="shape">
                        <a:fillToRect l="50000" t="50000" r="50000" b="50000"/>
                      </a:path>
                    </a:gradFill>
                  </a:tcPr>
                </a:tc>
                <a:extLst>
                  <a:ext uri="{0D108BD9-81ED-4DB2-BD59-A6C34878D82A}">
                    <a16:rowId xmlns="" xmlns:a16="http://schemas.microsoft.com/office/drawing/2014/main" val="10000"/>
                  </a:ext>
                </a:extLst>
              </a:tr>
              <a:tr h="6794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IE" sz="1800" b="0" i="0" u="none" strike="noStrike" cap="none" normalizeH="0" baseline="0" smtClean="0">
                          <a:ln>
                            <a:noFill/>
                          </a:ln>
                          <a:solidFill>
                            <a:schemeClr val="tx1"/>
                          </a:solidFill>
                          <a:effectLst>
                            <a:glow rad="127000">
                              <a:schemeClr val="bg1"/>
                            </a:glow>
                          </a:effectLst>
                          <a:latin typeface="Trebuchet MS" pitchFamily="34" charset="0"/>
                        </a:rPr>
                        <a:t>Recovery Period</a:t>
                      </a:r>
                      <a:endParaRPr kumimoji="0" lang="en-GB" sz="1800" b="0" i="0" u="none" strike="noStrike" cap="none" normalizeH="0" baseline="0" smtClean="0">
                        <a:ln>
                          <a:noFill/>
                        </a:ln>
                        <a:solidFill>
                          <a:schemeClr val="tx1"/>
                        </a:solidFill>
                        <a:effectLst>
                          <a:glow rad="127000">
                            <a:schemeClr val="bg1"/>
                          </a:glow>
                        </a:effectLst>
                        <a:latin typeface="Trebuchet MS"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100000">
                          <a:srgbClr val="FDFBF1"/>
                        </a:gs>
                        <a:gs pos="100000">
                          <a:srgbClr val="75F3F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glow rad="127000">
                              <a:schemeClr val="bg1"/>
                            </a:glow>
                          </a:effectLst>
                          <a:latin typeface="Trebuchet MS" pitchFamily="34" charset="0"/>
                        </a:rPr>
                        <a:t>Selected dates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100000">
                          <a:srgbClr val="FDFBF1"/>
                        </a:gs>
                        <a:gs pos="100000">
                          <a:srgbClr val="75F3F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glow rad="127000">
                              <a:schemeClr val="bg1"/>
                            </a:glow>
                          </a:effectLst>
                          <a:latin typeface="Trebuchet MS" pitchFamily="34" charset="0"/>
                        </a:rPr>
                        <a:t>Active Recovery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100000">
                          <a:srgbClr val="FDFBF1"/>
                        </a:gs>
                        <a:gs pos="100000">
                          <a:srgbClr val="75F3F9"/>
                        </a:gs>
                      </a:gsLst>
                      <a:path path="shape">
                        <a:fillToRect l="50000" t="50000" r="50000" b="50000"/>
                      </a:path>
                    </a:gradFill>
                  </a:tcPr>
                </a:tc>
                <a:extLst>
                  <a:ext uri="{0D108BD9-81ED-4DB2-BD59-A6C34878D82A}">
                    <a16:rowId xmlns="" xmlns:a16="http://schemas.microsoft.com/office/drawing/2014/main" val="10001"/>
                  </a:ext>
                </a:extLst>
              </a:tr>
              <a:tr h="6810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IE" sz="1800" b="0" i="0" u="none" strike="noStrike" cap="none" normalizeH="0" baseline="0" smtClean="0">
                          <a:ln>
                            <a:noFill/>
                          </a:ln>
                          <a:solidFill>
                            <a:schemeClr val="tx1"/>
                          </a:solidFill>
                          <a:effectLst>
                            <a:glow rad="127000">
                              <a:schemeClr val="bg1"/>
                            </a:glow>
                          </a:effectLst>
                          <a:latin typeface="Trebuchet MS" pitchFamily="34" charset="0"/>
                        </a:rPr>
                        <a:t>Early Preparation Period</a:t>
                      </a:r>
                      <a:endParaRPr kumimoji="0" lang="en-GB" sz="1800" b="0" i="0" u="none" strike="noStrike" cap="none" normalizeH="0" baseline="0" smtClean="0">
                        <a:ln>
                          <a:noFill/>
                        </a:ln>
                        <a:solidFill>
                          <a:schemeClr val="tx1"/>
                        </a:solidFill>
                        <a:effectLst>
                          <a:glow rad="127000">
                            <a:schemeClr val="bg1"/>
                          </a:glow>
                        </a:effectLst>
                        <a:latin typeface="Trebuchet MS"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100000">
                          <a:srgbClr val="FDFBF1"/>
                        </a:gs>
                        <a:gs pos="100000">
                          <a:srgbClr val="75F3F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IE" sz="1800" b="0" i="0" u="none" strike="noStrike" cap="none" normalizeH="0" baseline="0" smtClean="0">
                          <a:ln>
                            <a:noFill/>
                          </a:ln>
                          <a:solidFill>
                            <a:schemeClr val="tx1"/>
                          </a:solidFill>
                          <a:effectLst>
                            <a:glow rad="127000">
                              <a:schemeClr val="bg1"/>
                            </a:glow>
                          </a:effectLst>
                          <a:latin typeface="Trebuchet MS" pitchFamily="34" charset="0"/>
                        </a:rPr>
                        <a:t>Oct, </a:t>
                      </a:r>
                      <a:r>
                        <a:rPr kumimoji="0" lang="en-IE" sz="1800" b="0" i="0" u="none" strike="noStrike" cap="none" normalizeH="0" baseline="0" dirty="0" smtClean="0">
                          <a:ln>
                            <a:noFill/>
                          </a:ln>
                          <a:solidFill>
                            <a:schemeClr val="tx1"/>
                          </a:solidFill>
                          <a:effectLst>
                            <a:glow rad="127000">
                              <a:schemeClr val="bg1"/>
                            </a:glow>
                          </a:effectLst>
                          <a:latin typeface="Trebuchet MS" pitchFamily="34" charset="0"/>
                        </a:rPr>
                        <a:t>Nov</a:t>
                      </a:r>
                      <a:endParaRPr kumimoji="0" lang="en-GB" sz="1800" b="0" i="0" u="none" strike="noStrike" cap="none" normalizeH="0" baseline="0" dirty="0" smtClean="0">
                        <a:ln>
                          <a:noFill/>
                        </a:ln>
                        <a:solidFill>
                          <a:schemeClr val="tx1"/>
                        </a:solidFill>
                        <a:effectLst>
                          <a:glow rad="127000">
                            <a:schemeClr val="bg1"/>
                          </a:glow>
                        </a:effectLst>
                        <a:latin typeface="Trebuchet MS"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100000">
                          <a:srgbClr val="FDFBF1"/>
                        </a:gs>
                        <a:gs pos="100000">
                          <a:srgbClr val="75F3F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glow rad="127000">
                              <a:schemeClr val="bg1"/>
                            </a:glow>
                          </a:effectLst>
                          <a:latin typeface="Trebuchet MS" pitchFamily="34" charset="0"/>
                        </a:rPr>
                        <a:t>General Strength and Endurance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100000">
                          <a:srgbClr val="FDFBF1"/>
                        </a:gs>
                        <a:gs pos="100000">
                          <a:srgbClr val="75F3F9"/>
                        </a:gs>
                      </a:gsLst>
                      <a:path path="shape">
                        <a:fillToRect l="50000" t="50000" r="50000" b="50000"/>
                      </a:path>
                    </a:gradFill>
                  </a:tcPr>
                </a:tc>
                <a:extLst>
                  <a:ext uri="{0D108BD9-81ED-4DB2-BD59-A6C34878D82A}">
                    <a16:rowId xmlns="" xmlns:a16="http://schemas.microsoft.com/office/drawing/2014/main" val="10002"/>
                  </a:ext>
                </a:extLst>
              </a:tr>
              <a:tr h="6794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IE" sz="1800" b="0" i="0" u="none" strike="noStrike" cap="none" normalizeH="0" baseline="0" dirty="0" smtClean="0">
                          <a:ln>
                            <a:noFill/>
                          </a:ln>
                          <a:solidFill>
                            <a:schemeClr val="tx1"/>
                          </a:solidFill>
                          <a:effectLst>
                            <a:glow rad="127000">
                              <a:schemeClr val="bg1"/>
                            </a:glow>
                          </a:effectLst>
                          <a:latin typeface="Trebuchet MS" pitchFamily="34" charset="0"/>
                        </a:rPr>
                        <a:t>Preparation Period</a:t>
                      </a:r>
                      <a:endParaRPr kumimoji="0" lang="en-GB" sz="1800" b="0" i="0" u="none" strike="noStrike" cap="none" normalizeH="0" baseline="0" dirty="0" smtClean="0">
                        <a:ln>
                          <a:noFill/>
                        </a:ln>
                        <a:solidFill>
                          <a:schemeClr val="tx1"/>
                        </a:solidFill>
                        <a:effectLst>
                          <a:glow rad="127000">
                            <a:schemeClr val="bg1"/>
                          </a:glow>
                        </a:effectLst>
                        <a:latin typeface="Trebuchet MS"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100000">
                          <a:srgbClr val="FDFBF1"/>
                        </a:gs>
                        <a:gs pos="100000">
                          <a:srgbClr val="75F3F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glow rad="127000">
                              <a:schemeClr val="bg1"/>
                            </a:glow>
                          </a:effectLst>
                          <a:latin typeface="Trebuchet MS" pitchFamily="34" charset="0"/>
                        </a:rPr>
                        <a:t>Dec, Jan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100000">
                          <a:srgbClr val="FDFBF1"/>
                        </a:gs>
                        <a:gs pos="100000">
                          <a:srgbClr val="75F3F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glow rad="127000">
                              <a:schemeClr val="bg1"/>
                            </a:glow>
                          </a:effectLst>
                          <a:latin typeface="Trebuchet MS" pitchFamily="34" charset="0"/>
                        </a:rPr>
                        <a:t>Max Strength &amp; General Endurance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glow rad="127000">
                              <a:schemeClr val="bg1"/>
                            </a:glow>
                          </a:effectLst>
                          <a:latin typeface="Trebuchet MS" pitchFamily="34" charset="0"/>
                        </a:rPr>
                        <a:t>Weights/TRX/Hard Running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100000">
                          <a:srgbClr val="FDFBF1"/>
                        </a:gs>
                        <a:gs pos="100000">
                          <a:srgbClr val="75F3F9"/>
                        </a:gs>
                      </a:gsLst>
                      <a:path path="shape">
                        <a:fillToRect l="50000" t="50000" r="50000" b="50000"/>
                      </a:path>
                    </a:gradFill>
                  </a:tcPr>
                </a:tc>
                <a:extLst>
                  <a:ext uri="{0D108BD9-81ED-4DB2-BD59-A6C34878D82A}">
                    <a16:rowId xmlns="" xmlns:a16="http://schemas.microsoft.com/office/drawing/2014/main" val="10003"/>
                  </a:ext>
                </a:extLst>
              </a:tr>
              <a:tr h="5445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IE" sz="1800" b="0" i="0" u="none" strike="noStrike" cap="none" normalizeH="0" baseline="0" smtClean="0">
                          <a:ln>
                            <a:noFill/>
                          </a:ln>
                          <a:solidFill>
                            <a:schemeClr val="tx1"/>
                          </a:solidFill>
                          <a:effectLst>
                            <a:glow rad="127000">
                              <a:schemeClr val="bg1"/>
                            </a:glow>
                          </a:effectLst>
                          <a:latin typeface="Trebuchet MS" pitchFamily="34" charset="0"/>
                        </a:rPr>
                        <a:t>Pre Competition</a:t>
                      </a:r>
                      <a:endParaRPr kumimoji="0" lang="en-GB" sz="1800" b="0" i="0" u="none" strike="noStrike" cap="none" normalizeH="0" baseline="0" smtClean="0">
                        <a:ln>
                          <a:noFill/>
                        </a:ln>
                        <a:solidFill>
                          <a:schemeClr val="tx1"/>
                        </a:solidFill>
                        <a:effectLst>
                          <a:glow rad="127000">
                            <a:schemeClr val="bg1"/>
                          </a:glow>
                        </a:effectLst>
                        <a:latin typeface="Trebuchet MS"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100000">
                          <a:srgbClr val="FDFBF1"/>
                        </a:gs>
                        <a:gs pos="100000">
                          <a:srgbClr val="75F3F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IE" sz="1800" b="0" i="0" u="none" strike="noStrike" cap="none" normalizeH="0" baseline="0" smtClean="0">
                          <a:ln>
                            <a:noFill/>
                          </a:ln>
                          <a:solidFill>
                            <a:schemeClr val="tx1"/>
                          </a:solidFill>
                          <a:effectLst>
                            <a:glow rad="127000">
                              <a:schemeClr val="bg1"/>
                            </a:glow>
                          </a:effectLst>
                          <a:latin typeface="Trebuchet MS" pitchFamily="34" charset="0"/>
                        </a:rPr>
                        <a:t> Feb, March</a:t>
                      </a:r>
                      <a:endParaRPr kumimoji="0" lang="en-GB" sz="1800" b="0" i="0" u="none" strike="noStrike" cap="none" normalizeH="0" baseline="0" smtClean="0">
                        <a:ln>
                          <a:noFill/>
                        </a:ln>
                        <a:solidFill>
                          <a:schemeClr val="tx1"/>
                        </a:solidFill>
                        <a:effectLst>
                          <a:glow rad="127000">
                            <a:schemeClr val="bg1"/>
                          </a:glow>
                        </a:effectLst>
                        <a:latin typeface="Trebuchet MS"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100000">
                          <a:srgbClr val="FDFBF1"/>
                        </a:gs>
                        <a:gs pos="100000">
                          <a:srgbClr val="75F3F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glow rad="127000">
                              <a:schemeClr val="bg1"/>
                            </a:glow>
                          </a:effectLst>
                          <a:latin typeface="Trebuchet MS" pitchFamily="34" charset="0"/>
                        </a:rPr>
                        <a:t>Max Strength, Speed, Flexibility &amp; Specific Endurance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100000">
                          <a:srgbClr val="FDFBF1"/>
                        </a:gs>
                        <a:gs pos="100000">
                          <a:srgbClr val="75F3F9"/>
                        </a:gs>
                      </a:gsLst>
                      <a:path path="shape">
                        <a:fillToRect l="50000" t="50000" r="50000" b="50000"/>
                      </a:path>
                    </a:gradFill>
                  </a:tcPr>
                </a:tc>
                <a:extLst>
                  <a:ext uri="{0D108BD9-81ED-4DB2-BD59-A6C34878D82A}">
                    <a16:rowId xmlns="" xmlns:a16="http://schemas.microsoft.com/office/drawing/2014/main" val="10004"/>
                  </a:ext>
                </a:extLst>
              </a:tr>
              <a:tr h="5461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glow rad="127000">
                              <a:schemeClr val="bg1"/>
                            </a:glow>
                          </a:effectLst>
                          <a:latin typeface="Trebuchet MS" pitchFamily="34" charset="0"/>
                        </a:rPr>
                        <a:t>Early Competition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100000">
                          <a:srgbClr val="FDFBF1"/>
                        </a:gs>
                        <a:gs pos="100000">
                          <a:srgbClr val="75F3F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glow rad="127000">
                              <a:schemeClr val="bg1"/>
                            </a:glow>
                          </a:effectLst>
                          <a:latin typeface="Trebuchet MS" pitchFamily="34" charset="0"/>
                        </a:rPr>
                        <a:t>Apr, May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100000">
                          <a:srgbClr val="FDFBF1"/>
                        </a:gs>
                        <a:gs pos="100000">
                          <a:srgbClr val="75F3F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glow rad="127000">
                              <a:schemeClr val="bg1"/>
                            </a:glow>
                          </a:effectLst>
                          <a:latin typeface="Trebuchet MS" pitchFamily="34" charset="0"/>
                        </a:rPr>
                        <a:t>Specific Endurance, Technique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100000">
                          <a:srgbClr val="FDFBF1"/>
                        </a:gs>
                        <a:gs pos="100000">
                          <a:srgbClr val="75F3F9"/>
                        </a:gs>
                      </a:gsLst>
                      <a:path path="shape">
                        <a:fillToRect l="50000" t="50000" r="50000" b="50000"/>
                      </a:path>
                    </a:gradFill>
                  </a:tcPr>
                </a:tc>
                <a:extLst>
                  <a:ext uri="{0D108BD9-81ED-4DB2-BD59-A6C34878D82A}">
                    <a16:rowId xmlns="" xmlns:a16="http://schemas.microsoft.com/office/drawing/2014/main" val="10005"/>
                  </a:ext>
                </a:extLst>
              </a:tr>
              <a:tr h="5445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glow rad="127000">
                              <a:schemeClr val="bg1"/>
                            </a:glow>
                          </a:effectLst>
                          <a:latin typeface="Trebuchet MS" pitchFamily="34" charset="0"/>
                        </a:rPr>
                        <a:t>Peak Competition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100000">
                          <a:srgbClr val="FDFBF1"/>
                        </a:gs>
                        <a:gs pos="100000">
                          <a:srgbClr val="75F3F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glow rad="127000">
                              <a:schemeClr val="bg1"/>
                            </a:glow>
                          </a:effectLst>
                          <a:latin typeface="Trebuchet MS" pitchFamily="34" charset="0"/>
                        </a:rPr>
                        <a:t>June, July, Aug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100000">
                          <a:srgbClr val="FDFBF1"/>
                        </a:gs>
                        <a:gs pos="100000">
                          <a:srgbClr val="75F3F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glow rad="127000">
                              <a:schemeClr val="bg1"/>
                            </a:glow>
                          </a:effectLst>
                          <a:latin typeface="Trebuchet MS" pitchFamily="34" charset="0"/>
                        </a:rPr>
                        <a:t>Competition Preparation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rgbClr val="00B0F0"/>
                          </a:solidFill>
                          <a:effectLst>
                            <a:glow rad="127000">
                              <a:schemeClr val="bg1"/>
                            </a:glow>
                          </a:effectLst>
                          <a:latin typeface="Trebuchet MS" pitchFamily="34" charset="0"/>
                        </a:rPr>
                        <a:t>Conditioned games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100000">
                          <a:srgbClr val="FDFBF1"/>
                        </a:gs>
                        <a:gs pos="100000">
                          <a:srgbClr val="75F3F9"/>
                        </a:gs>
                      </a:gsLst>
                      <a:path path="shape">
                        <a:fillToRect l="50000" t="50000" r="50000" b="50000"/>
                      </a:path>
                    </a:gradFill>
                  </a:tcPr>
                </a:tc>
                <a:extLst>
                  <a:ext uri="{0D108BD9-81ED-4DB2-BD59-A6C34878D82A}">
                    <a16:rowId xmlns="" xmlns:a16="http://schemas.microsoft.com/office/drawing/2014/main" val="10006"/>
                  </a:ext>
                </a:extLst>
              </a:tr>
            </a:tbl>
          </a:graphicData>
        </a:graphic>
      </p:graphicFrame>
      <p:sp>
        <p:nvSpPr>
          <p:cNvPr id="2" name="Date Placeholder 1"/>
          <p:cNvSpPr>
            <a:spLocks noGrp="1"/>
          </p:cNvSpPr>
          <p:nvPr>
            <p:ph type="dt" sz="half" idx="10"/>
          </p:nvPr>
        </p:nvSpPr>
        <p:spPr/>
        <p:txBody>
          <a:bodyPr/>
          <a:lstStyle/>
          <a:p>
            <a:pPr>
              <a:defRPr/>
            </a:pPr>
            <a:fld id="{44243993-5B85-49A4-923A-76E19EA46290}" type="datetime1">
              <a:rPr lang="en-US" smtClean="0">
                <a:solidFill>
                  <a:prstClr val="black">
                    <a:tint val="75000"/>
                  </a:prstClr>
                </a:solidFill>
              </a:rPr>
              <a:pPr>
                <a:defRPr/>
              </a:pPr>
              <a:t>11/22/2016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a:defRPr/>
            </a:pPr>
            <a:r>
              <a:rPr lang="en-GB" smtClean="0">
                <a:solidFill>
                  <a:prstClr val="black">
                    <a:tint val="75000"/>
                  </a:prstClr>
                </a:solidFill>
              </a:rPr>
              <a:t>JMG Coaching Plans</a:t>
            </a: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B20B6C58-A50D-41F1-86CC-3E1B9179D43A}" type="slidenum">
              <a:rPr lang="en-GB" altLang="en-US" smtClean="0">
                <a:solidFill>
                  <a:srgbClr val="90C226"/>
                </a:solidFill>
              </a:rPr>
              <a:pPr>
                <a:defRPr/>
              </a:pPr>
              <a:t>13</a:t>
            </a:fld>
            <a:endParaRPr lang="en-GB" altLang="en-US">
              <a:solidFill>
                <a:srgbClr val="90C226"/>
              </a:solidFill>
            </a:endParaRPr>
          </a:p>
        </p:txBody>
      </p:sp>
    </p:spTree>
    <p:extLst>
      <p:ext uri="{BB962C8B-B14F-4D97-AF65-F5344CB8AC3E}">
        <p14:creationId xmlns:p14="http://schemas.microsoft.com/office/powerpoint/2010/main" val="10079326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281800" y="0"/>
            <a:ext cx="8992202" cy="1930400"/>
          </a:xfrm>
        </p:spPr>
        <p:txBody>
          <a:bodyPr>
            <a:normAutofit/>
          </a:bodyPr>
          <a:lstStyle/>
          <a:p>
            <a:pPr eaLnBrk="1" hangingPunct="1"/>
            <a:r>
              <a:rPr lang="en-US" altLang="en-US" b="1" dirty="0" smtClean="0"/>
              <a:t>Becoming A </a:t>
            </a:r>
            <a:r>
              <a:rPr lang="en-GB" altLang="en-US" b="1" dirty="0" smtClean="0"/>
              <a:t>Dublin U16 or U18 player and to play division one or two football.</a:t>
            </a:r>
            <a:endParaRPr lang="en-US" altLang="en-US" b="1" dirty="0" smtClean="0"/>
          </a:p>
        </p:txBody>
      </p:sp>
      <p:sp>
        <p:nvSpPr>
          <p:cNvPr id="134147" name="Rectangle 3"/>
          <p:cNvSpPr>
            <a:spLocks noGrp="1" noChangeArrowheads="1"/>
          </p:cNvSpPr>
          <p:nvPr>
            <p:ph idx="1"/>
          </p:nvPr>
        </p:nvSpPr>
        <p:spPr>
          <a:xfrm>
            <a:off x="281800" y="1439351"/>
            <a:ext cx="10233800" cy="2692302"/>
          </a:xfrm>
        </p:spPr>
        <p:txBody>
          <a:bodyPr/>
          <a:lstStyle/>
          <a:p>
            <a:pPr eaLnBrk="1" hangingPunct="1"/>
            <a:r>
              <a:rPr lang="en-US" altLang="en-US" dirty="0" smtClean="0"/>
              <a:t>Need to be disciplined, </a:t>
            </a:r>
            <a:r>
              <a:rPr lang="en-GB" altLang="en-US" dirty="0" smtClean="0"/>
              <a:t>build</a:t>
            </a:r>
            <a:r>
              <a:rPr lang="en-US" altLang="en-US" dirty="0" smtClean="0"/>
              <a:t> </a:t>
            </a:r>
            <a:r>
              <a:rPr lang="en-GB" altLang="en-US" dirty="0" smtClean="0"/>
              <a:t>skills outside of training too</a:t>
            </a:r>
            <a:r>
              <a:rPr lang="en-GB" altLang="en-US" dirty="0"/>
              <a:t> </a:t>
            </a:r>
            <a:r>
              <a:rPr lang="en-GB" altLang="en-US" dirty="0" smtClean="0"/>
              <a:t>and </a:t>
            </a:r>
            <a:r>
              <a:rPr lang="en-US" altLang="en-US" dirty="0" smtClean="0"/>
              <a:t>have </a:t>
            </a:r>
            <a:r>
              <a:rPr lang="en-GB" altLang="en-US" dirty="0" smtClean="0"/>
              <a:t>a </a:t>
            </a:r>
            <a:r>
              <a:rPr lang="en-US" altLang="en-US" dirty="0" smtClean="0"/>
              <a:t>good work ethic.</a:t>
            </a:r>
          </a:p>
          <a:p>
            <a:pPr eaLnBrk="1" hangingPunct="1"/>
            <a:r>
              <a:rPr lang="en-US" altLang="en-US" dirty="0" smtClean="0"/>
              <a:t>Need to be strong mentally as well as physically.</a:t>
            </a:r>
          </a:p>
          <a:p>
            <a:pPr eaLnBrk="1" hangingPunct="1"/>
            <a:r>
              <a:rPr lang="en-US" altLang="en-US" dirty="0" smtClean="0"/>
              <a:t>Enjoy what you do, have fun, have a good positive team around you. </a:t>
            </a:r>
          </a:p>
          <a:p>
            <a:pPr eaLnBrk="1" hangingPunct="1"/>
            <a:r>
              <a:rPr lang="en-US" altLang="en-US" dirty="0" smtClean="0"/>
              <a:t>Develop a natural rhythm and know what this feels like – neuromuscular training (muscle memory).</a:t>
            </a:r>
            <a:r>
              <a:rPr lang="en-GB" altLang="en-US" dirty="0" smtClean="0"/>
              <a:t> Mental training and preparation. </a:t>
            </a:r>
            <a:endParaRPr lang="en-US" altLang="en-US" dirty="0" smtClean="0"/>
          </a:p>
          <a:p>
            <a:pPr eaLnBrk="1" hangingPunct="1">
              <a:buFontTx/>
              <a:buNone/>
            </a:pPr>
            <a:endParaRPr lang="en-US" altLang="en-US" dirty="0" smtClean="0"/>
          </a:p>
        </p:txBody>
      </p:sp>
      <p:sp>
        <p:nvSpPr>
          <p:cNvPr id="2" name="Date Placeholder 1"/>
          <p:cNvSpPr>
            <a:spLocks noGrp="1"/>
          </p:cNvSpPr>
          <p:nvPr>
            <p:ph type="dt" sz="half" idx="10"/>
          </p:nvPr>
        </p:nvSpPr>
        <p:spPr/>
        <p:txBody>
          <a:bodyPr/>
          <a:lstStyle/>
          <a:p>
            <a:pPr>
              <a:defRPr/>
            </a:pPr>
            <a:fld id="{329E9224-4395-4106-A10E-9D7019A238DB}" type="datetime1">
              <a:rPr lang="en-US" smtClean="0">
                <a:solidFill>
                  <a:srgbClr val="000000"/>
                </a:solidFill>
              </a:rPr>
              <a:pPr>
                <a:defRPr/>
              </a:pPr>
              <a:t>11/22/2016</a:t>
            </a:fld>
            <a:endParaRPr lang="en-GB">
              <a:solidFill>
                <a:srgbClr val="000000"/>
              </a:solidFill>
            </a:endParaRPr>
          </a:p>
        </p:txBody>
      </p:sp>
      <p:sp>
        <p:nvSpPr>
          <p:cNvPr id="3" name="Footer Placeholder 2"/>
          <p:cNvSpPr>
            <a:spLocks noGrp="1"/>
          </p:cNvSpPr>
          <p:nvPr>
            <p:ph type="ftr" sz="quarter" idx="11"/>
          </p:nvPr>
        </p:nvSpPr>
        <p:spPr/>
        <p:txBody>
          <a:bodyPr/>
          <a:lstStyle/>
          <a:p>
            <a:pPr>
              <a:defRPr/>
            </a:pPr>
            <a:r>
              <a:rPr lang="en-GB" smtClean="0">
                <a:solidFill>
                  <a:srgbClr val="000000"/>
                </a:solidFill>
              </a:rPr>
              <a:t>JMG Coaching Plans</a:t>
            </a:r>
            <a:endParaRPr lang="en-GB">
              <a:solidFill>
                <a:srgbClr val="000000"/>
              </a:solidFill>
            </a:endParaRPr>
          </a:p>
        </p:txBody>
      </p:sp>
      <p:sp>
        <p:nvSpPr>
          <p:cNvPr id="4" name="Slide Number Placeholder 3"/>
          <p:cNvSpPr>
            <a:spLocks noGrp="1"/>
          </p:cNvSpPr>
          <p:nvPr>
            <p:ph type="sldNum" sz="quarter" idx="12"/>
          </p:nvPr>
        </p:nvSpPr>
        <p:spPr/>
        <p:txBody>
          <a:bodyPr/>
          <a:lstStyle/>
          <a:p>
            <a:pPr>
              <a:defRPr/>
            </a:pPr>
            <a:fld id="{EF3C6721-FB5C-4FD5-9239-A2F90EC30512}" type="slidenum">
              <a:rPr lang="en-GB" altLang="en-US" smtClean="0">
                <a:solidFill>
                  <a:srgbClr val="000000"/>
                </a:solidFill>
              </a:rPr>
              <a:pPr>
                <a:defRPr/>
              </a:pPr>
              <a:t>14</a:t>
            </a:fld>
            <a:endParaRPr lang="en-GB" altLang="en-US">
              <a:solidFill>
                <a:srgbClr val="000000"/>
              </a:solidFill>
            </a:endParaRPr>
          </a:p>
        </p:txBody>
      </p:sp>
      <p:pic>
        <p:nvPicPr>
          <p:cNvPr id="5" name="Picture 4"/>
          <p:cNvPicPr>
            <a:picLocks noChangeAspect="1"/>
          </p:cNvPicPr>
          <p:nvPr/>
        </p:nvPicPr>
        <p:blipFill>
          <a:blip r:embed="rId3"/>
          <a:stretch>
            <a:fillRect/>
          </a:stretch>
        </p:blipFill>
        <p:spPr>
          <a:xfrm>
            <a:off x="12700" y="4552067"/>
            <a:ext cx="2799723" cy="2305933"/>
          </a:xfrm>
          <a:prstGeom prst="rect">
            <a:avLst/>
          </a:prstGeom>
        </p:spPr>
      </p:pic>
      <p:pic>
        <p:nvPicPr>
          <p:cNvPr id="6" name="Picture 5"/>
          <p:cNvPicPr>
            <a:picLocks noChangeAspect="1"/>
          </p:cNvPicPr>
          <p:nvPr/>
        </p:nvPicPr>
        <p:blipFill>
          <a:blip r:embed="rId4"/>
          <a:stretch>
            <a:fillRect/>
          </a:stretch>
        </p:blipFill>
        <p:spPr>
          <a:xfrm>
            <a:off x="2812423" y="4572000"/>
            <a:ext cx="2435501" cy="2286000"/>
          </a:xfrm>
          <a:prstGeom prst="rect">
            <a:avLst/>
          </a:prstGeom>
        </p:spPr>
      </p:pic>
      <p:pic>
        <p:nvPicPr>
          <p:cNvPr id="7" name="Picture 6"/>
          <p:cNvPicPr>
            <a:picLocks noChangeAspect="1"/>
          </p:cNvPicPr>
          <p:nvPr/>
        </p:nvPicPr>
        <p:blipFill>
          <a:blip r:embed="rId5"/>
          <a:stretch>
            <a:fillRect/>
          </a:stretch>
        </p:blipFill>
        <p:spPr>
          <a:xfrm>
            <a:off x="5247924" y="4572000"/>
            <a:ext cx="2653149" cy="2283119"/>
          </a:xfrm>
          <a:prstGeom prst="rect">
            <a:avLst/>
          </a:prstGeom>
        </p:spPr>
      </p:pic>
      <p:pic>
        <p:nvPicPr>
          <p:cNvPr id="8" name="Picture 7"/>
          <p:cNvPicPr>
            <a:picLocks noChangeAspect="1"/>
          </p:cNvPicPr>
          <p:nvPr/>
        </p:nvPicPr>
        <p:blipFill>
          <a:blip r:embed="rId6"/>
          <a:stretch>
            <a:fillRect/>
          </a:stretch>
        </p:blipFill>
        <p:spPr>
          <a:xfrm>
            <a:off x="7901073" y="4131653"/>
            <a:ext cx="4290927" cy="2757606"/>
          </a:xfrm>
          <a:prstGeom prst="rect">
            <a:avLst/>
          </a:prstGeom>
        </p:spPr>
      </p:pic>
    </p:spTree>
    <p:extLst>
      <p:ext uri="{BB962C8B-B14F-4D97-AF65-F5344CB8AC3E}">
        <p14:creationId xmlns:p14="http://schemas.microsoft.com/office/powerpoint/2010/main" val="2372234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979100" y="347929"/>
            <a:ext cx="10515600" cy="775299"/>
          </a:xfrm>
        </p:spPr>
        <p:txBody>
          <a:bodyPr>
            <a:noAutofit/>
          </a:bodyPr>
          <a:lstStyle/>
          <a:p>
            <a:pPr eaLnBrk="1" hangingPunct="1"/>
            <a:r>
              <a:rPr lang="en-US" altLang="en-US" sz="2800" b="1" smtClean="0"/>
              <a:t>Becoming </a:t>
            </a:r>
            <a:r>
              <a:rPr lang="en-GB" altLang="en-US" sz="2800" b="1" dirty="0" smtClean="0"/>
              <a:t>a champion built with power and speed.</a:t>
            </a:r>
            <a:endParaRPr lang="en-US" altLang="en-US" sz="2800" b="1" dirty="0" smtClean="0"/>
          </a:p>
        </p:txBody>
      </p:sp>
      <p:sp>
        <p:nvSpPr>
          <p:cNvPr id="136195" name="Rectangle 3"/>
          <p:cNvSpPr>
            <a:spLocks noGrp="1" noChangeArrowheads="1"/>
          </p:cNvSpPr>
          <p:nvPr>
            <p:ph idx="1"/>
          </p:nvPr>
        </p:nvSpPr>
        <p:spPr>
          <a:xfrm>
            <a:off x="979100" y="1259753"/>
            <a:ext cx="10233800" cy="2967904"/>
          </a:xfrm>
        </p:spPr>
        <p:txBody>
          <a:bodyPr>
            <a:normAutofit/>
          </a:bodyPr>
          <a:lstStyle/>
          <a:p>
            <a:pPr eaLnBrk="1" hangingPunct="1"/>
            <a:r>
              <a:rPr lang="en-US" altLang="en-US" sz="2000" dirty="0"/>
              <a:t>Know where your fitness or technical skill needs help.</a:t>
            </a:r>
          </a:p>
          <a:p>
            <a:pPr eaLnBrk="1" hangingPunct="1"/>
            <a:r>
              <a:rPr lang="en-US" altLang="en-US" sz="2000" dirty="0"/>
              <a:t>Train both sides of the body – develop weaker muscles.</a:t>
            </a:r>
          </a:p>
          <a:p>
            <a:pPr eaLnBrk="1" hangingPunct="1"/>
            <a:r>
              <a:rPr lang="en-US" altLang="en-US" sz="2000" dirty="0"/>
              <a:t>Set goals, go out with a plan otherwise you’ll have a nervous tentative opening </a:t>
            </a:r>
            <a:r>
              <a:rPr lang="en-US" altLang="en-US" sz="2000" dirty="0" smtClean="0"/>
              <a:t>match</a:t>
            </a:r>
            <a:endParaRPr lang="en-US" altLang="en-US" sz="2000" dirty="0"/>
          </a:p>
          <a:p>
            <a:pPr eaLnBrk="1" hangingPunct="1"/>
            <a:r>
              <a:rPr lang="en-US" altLang="en-US" sz="2000" dirty="0"/>
              <a:t>Use mental tactics – </a:t>
            </a:r>
            <a:r>
              <a:rPr lang="en-US" altLang="en-US" sz="2000" dirty="0" err="1"/>
              <a:t>visualisation</a:t>
            </a:r>
            <a:r>
              <a:rPr lang="en-US" altLang="en-US" sz="2000" dirty="0"/>
              <a:t>, imagery, tunnel vision/block out strategies. Techniques to help cope under pressure. </a:t>
            </a:r>
          </a:p>
          <a:p>
            <a:pPr eaLnBrk="1" hangingPunct="1"/>
            <a:r>
              <a:rPr lang="en-US" altLang="en-US" sz="2000" dirty="0">
                <a:solidFill>
                  <a:schemeClr val="tx1"/>
                </a:solidFill>
              </a:rPr>
              <a:t>BELIEVE IN YOURSELF !</a:t>
            </a:r>
          </a:p>
          <a:p>
            <a:pPr eaLnBrk="1" hangingPunct="1"/>
            <a:endParaRPr lang="en-US" altLang="en-US" sz="2000" dirty="0"/>
          </a:p>
        </p:txBody>
      </p:sp>
      <p:sp>
        <p:nvSpPr>
          <p:cNvPr id="2" name="Date Placeholder 1"/>
          <p:cNvSpPr>
            <a:spLocks noGrp="1"/>
          </p:cNvSpPr>
          <p:nvPr>
            <p:ph type="dt" sz="half" idx="10"/>
          </p:nvPr>
        </p:nvSpPr>
        <p:spPr/>
        <p:txBody>
          <a:bodyPr/>
          <a:lstStyle/>
          <a:p>
            <a:pPr>
              <a:defRPr/>
            </a:pPr>
            <a:fld id="{19CBE860-DBBD-4483-86DC-1CA33573B936}" type="datetime1">
              <a:rPr lang="en-US" smtClean="0">
                <a:solidFill>
                  <a:srgbClr val="000000"/>
                </a:solidFill>
              </a:rPr>
              <a:pPr>
                <a:defRPr/>
              </a:pPr>
              <a:t>11/22/2016</a:t>
            </a:fld>
            <a:endParaRPr lang="en-GB">
              <a:solidFill>
                <a:srgbClr val="000000"/>
              </a:solidFill>
            </a:endParaRPr>
          </a:p>
        </p:txBody>
      </p:sp>
      <p:sp>
        <p:nvSpPr>
          <p:cNvPr id="3" name="Footer Placeholder 2"/>
          <p:cNvSpPr>
            <a:spLocks noGrp="1"/>
          </p:cNvSpPr>
          <p:nvPr>
            <p:ph type="ftr" sz="quarter" idx="11"/>
          </p:nvPr>
        </p:nvSpPr>
        <p:spPr/>
        <p:txBody>
          <a:bodyPr/>
          <a:lstStyle/>
          <a:p>
            <a:pPr>
              <a:defRPr/>
            </a:pPr>
            <a:r>
              <a:rPr lang="en-GB" smtClean="0">
                <a:solidFill>
                  <a:srgbClr val="000000"/>
                </a:solidFill>
              </a:rPr>
              <a:t>JMG Coaching Plans</a:t>
            </a:r>
            <a:endParaRPr lang="en-GB">
              <a:solidFill>
                <a:srgbClr val="000000"/>
              </a:solidFill>
            </a:endParaRPr>
          </a:p>
        </p:txBody>
      </p:sp>
      <p:sp>
        <p:nvSpPr>
          <p:cNvPr id="4" name="Slide Number Placeholder 3"/>
          <p:cNvSpPr>
            <a:spLocks noGrp="1"/>
          </p:cNvSpPr>
          <p:nvPr>
            <p:ph type="sldNum" sz="quarter" idx="12"/>
          </p:nvPr>
        </p:nvSpPr>
        <p:spPr/>
        <p:txBody>
          <a:bodyPr/>
          <a:lstStyle/>
          <a:p>
            <a:pPr>
              <a:defRPr/>
            </a:pPr>
            <a:fld id="{EF3C6721-FB5C-4FD5-9239-A2F90EC30512}" type="slidenum">
              <a:rPr lang="en-GB" altLang="en-US" smtClean="0">
                <a:solidFill>
                  <a:srgbClr val="000000"/>
                </a:solidFill>
              </a:rPr>
              <a:pPr>
                <a:defRPr/>
              </a:pPr>
              <a:t>15</a:t>
            </a:fld>
            <a:endParaRPr lang="en-GB" altLang="en-US">
              <a:solidFill>
                <a:srgbClr val="000000"/>
              </a:solidFill>
            </a:endParaRPr>
          </a:p>
        </p:txBody>
      </p:sp>
      <p:pic>
        <p:nvPicPr>
          <p:cNvPr id="6" name="Picture 5"/>
          <p:cNvPicPr>
            <a:picLocks noChangeAspect="1"/>
          </p:cNvPicPr>
          <p:nvPr/>
        </p:nvPicPr>
        <p:blipFill>
          <a:blip r:embed="rId3"/>
          <a:stretch>
            <a:fillRect/>
          </a:stretch>
        </p:blipFill>
        <p:spPr>
          <a:xfrm>
            <a:off x="0" y="4227657"/>
            <a:ext cx="3130724" cy="2621553"/>
          </a:xfrm>
          <a:prstGeom prst="rect">
            <a:avLst/>
          </a:prstGeom>
        </p:spPr>
      </p:pic>
      <p:pic>
        <p:nvPicPr>
          <p:cNvPr id="7" name="Picture 6"/>
          <p:cNvPicPr>
            <a:picLocks noChangeAspect="1"/>
          </p:cNvPicPr>
          <p:nvPr/>
        </p:nvPicPr>
        <p:blipFill>
          <a:blip r:embed="rId4"/>
          <a:stretch>
            <a:fillRect/>
          </a:stretch>
        </p:blipFill>
        <p:spPr>
          <a:xfrm>
            <a:off x="4656626" y="3653250"/>
            <a:ext cx="2743200" cy="3204749"/>
          </a:xfrm>
          <a:prstGeom prst="rect">
            <a:avLst/>
          </a:prstGeom>
        </p:spPr>
      </p:pic>
      <p:pic>
        <p:nvPicPr>
          <p:cNvPr id="8" name="Picture 7"/>
          <p:cNvPicPr>
            <a:picLocks noChangeAspect="1"/>
          </p:cNvPicPr>
          <p:nvPr/>
        </p:nvPicPr>
        <p:blipFill>
          <a:blip r:embed="rId5"/>
          <a:stretch>
            <a:fillRect/>
          </a:stretch>
        </p:blipFill>
        <p:spPr>
          <a:xfrm>
            <a:off x="8475052" y="3334316"/>
            <a:ext cx="3542984" cy="3514894"/>
          </a:xfrm>
          <a:prstGeom prst="rect">
            <a:avLst/>
          </a:prstGeom>
        </p:spPr>
      </p:pic>
    </p:spTree>
    <p:extLst>
      <p:ext uri="{BB962C8B-B14F-4D97-AF65-F5344CB8AC3E}">
        <p14:creationId xmlns:p14="http://schemas.microsoft.com/office/powerpoint/2010/main" val="1288076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4"/>
          <p:cNvSpPr>
            <a:spLocks noGrp="1" noChangeArrowheads="1"/>
          </p:cNvSpPr>
          <p:nvPr>
            <p:ph type="title"/>
          </p:nvPr>
        </p:nvSpPr>
        <p:spPr>
          <a:noFill/>
        </p:spPr>
        <p:txBody>
          <a:bodyPr/>
          <a:lstStyle/>
          <a:p>
            <a:pPr eaLnBrk="1" hangingPunct="1"/>
            <a:r>
              <a:rPr lang="en-IE" altLang="en-US" sz="4400" b="1"/>
              <a:t>Remember….</a:t>
            </a:r>
            <a:endParaRPr lang="en-GB" altLang="en-US" sz="4400" b="1"/>
          </a:p>
        </p:txBody>
      </p:sp>
      <p:sp>
        <p:nvSpPr>
          <p:cNvPr id="138243" name="Rectangle 5" descr="Rectangle: Click to edit Master text styles&#10;Second level&#10;Third level&#10;Fourth level&#10;Fifth level"/>
          <p:cNvSpPr>
            <a:spLocks noGrp="1" noChangeArrowheads="1"/>
          </p:cNvSpPr>
          <p:nvPr>
            <p:ph idx="1"/>
          </p:nvPr>
        </p:nvSpPr>
        <p:spPr>
          <a:xfrm>
            <a:off x="2640014" y="1844676"/>
            <a:ext cx="7508875" cy="4238625"/>
          </a:xfrm>
          <a:noFill/>
        </p:spPr>
        <p:txBody>
          <a:bodyPr/>
          <a:lstStyle/>
          <a:p>
            <a:pPr algn="ctr" eaLnBrk="1" hangingPunct="1">
              <a:buFontTx/>
              <a:buNone/>
            </a:pPr>
            <a:endParaRPr lang="en-IE" altLang="en-US" sz="3200"/>
          </a:p>
          <a:p>
            <a:pPr algn="ctr" eaLnBrk="1" hangingPunct="1">
              <a:buFontTx/>
              <a:buNone/>
            </a:pPr>
            <a:r>
              <a:rPr lang="en-IE" altLang="en-US" sz="3200"/>
              <a:t>“Insanity is doing the same thing you’ve always done and expecting different results”</a:t>
            </a:r>
          </a:p>
          <a:p>
            <a:pPr eaLnBrk="1" hangingPunct="1">
              <a:buFontTx/>
              <a:buNone/>
            </a:pPr>
            <a:r>
              <a:rPr lang="en-IE" altLang="en-US" sz="2400"/>
              <a:t>						Roger Milliken</a:t>
            </a:r>
            <a:endParaRPr lang="en-GB" altLang="en-US" sz="2400"/>
          </a:p>
        </p:txBody>
      </p:sp>
      <p:sp>
        <p:nvSpPr>
          <p:cNvPr id="2" name="Date Placeholder 1"/>
          <p:cNvSpPr>
            <a:spLocks noGrp="1"/>
          </p:cNvSpPr>
          <p:nvPr>
            <p:ph type="dt" sz="half" idx="10"/>
          </p:nvPr>
        </p:nvSpPr>
        <p:spPr/>
        <p:txBody>
          <a:bodyPr/>
          <a:lstStyle/>
          <a:p>
            <a:pPr>
              <a:defRPr/>
            </a:pPr>
            <a:fld id="{B9412496-8C29-4288-BB5C-4B8E468F9A3A}" type="datetime1">
              <a:rPr lang="en-US" smtClean="0">
                <a:solidFill>
                  <a:srgbClr val="000000"/>
                </a:solidFill>
              </a:rPr>
              <a:pPr>
                <a:defRPr/>
              </a:pPr>
              <a:t>11/22/2016</a:t>
            </a:fld>
            <a:endParaRPr lang="en-GB">
              <a:solidFill>
                <a:srgbClr val="000000"/>
              </a:solidFill>
            </a:endParaRPr>
          </a:p>
        </p:txBody>
      </p:sp>
      <p:sp>
        <p:nvSpPr>
          <p:cNvPr id="3" name="Footer Placeholder 2"/>
          <p:cNvSpPr>
            <a:spLocks noGrp="1"/>
          </p:cNvSpPr>
          <p:nvPr>
            <p:ph type="ftr" sz="quarter" idx="11"/>
          </p:nvPr>
        </p:nvSpPr>
        <p:spPr/>
        <p:txBody>
          <a:bodyPr/>
          <a:lstStyle/>
          <a:p>
            <a:pPr>
              <a:defRPr/>
            </a:pPr>
            <a:r>
              <a:rPr lang="en-GB" smtClean="0">
                <a:solidFill>
                  <a:srgbClr val="000000"/>
                </a:solidFill>
              </a:rPr>
              <a:t>JMG Coaching Plans</a:t>
            </a:r>
            <a:endParaRPr lang="en-GB">
              <a:solidFill>
                <a:srgbClr val="000000"/>
              </a:solidFill>
            </a:endParaRPr>
          </a:p>
        </p:txBody>
      </p:sp>
      <p:sp>
        <p:nvSpPr>
          <p:cNvPr id="4" name="Slide Number Placeholder 3"/>
          <p:cNvSpPr>
            <a:spLocks noGrp="1"/>
          </p:cNvSpPr>
          <p:nvPr>
            <p:ph type="sldNum" sz="quarter" idx="12"/>
          </p:nvPr>
        </p:nvSpPr>
        <p:spPr/>
        <p:txBody>
          <a:bodyPr/>
          <a:lstStyle/>
          <a:p>
            <a:pPr>
              <a:defRPr/>
            </a:pPr>
            <a:fld id="{EF3C6721-FB5C-4FD5-9239-A2F90EC30512}" type="slidenum">
              <a:rPr lang="en-GB" altLang="en-US" smtClean="0">
                <a:solidFill>
                  <a:srgbClr val="000000"/>
                </a:solidFill>
              </a:rPr>
              <a:pPr>
                <a:defRPr/>
              </a:pPr>
              <a:t>16</a:t>
            </a:fld>
            <a:endParaRPr lang="en-GB" altLang="en-US">
              <a:solidFill>
                <a:srgbClr val="000000"/>
              </a:solidFill>
            </a:endParaRPr>
          </a:p>
        </p:txBody>
      </p:sp>
      <p:pic>
        <p:nvPicPr>
          <p:cNvPr id="5" name="Picture 4"/>
          <p:cNvPicPr>
            <a:picLocks noChangeAspect="1"/>
          </p:cNvPicPr>
          <p:nvPr/>
        </p:nvPicPr>
        <p:blipFill>
          <a:blip r:embed="rId3"/>
          <a:stretch>
            <a:fillRect/>
          </a:stretch>
        </p:blipFill>
        <p:spPr>
          <a:xfrm>
            <a:off x="215945" y="2227891"/>
            <a:ext cx="2540000" cy="2489200"/>
          </a:xfrm>
          <a:prstGeom prst="rect">
            <a:avLst/>
          </a:prstGeom>
        </p:spPr>
      </p:pic>
    </p:spTree>
    <p:extLst>
      <p:ext uri="{BB962C8B-B14F-4D97-AF65-F5344CB8AC3E}">
        <p14:creationId xmlns:p14="http://schemas.microsoft.com/office/powerpoint/2010/main" val="1328795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Please leave your details </a:t>
            </a:r>
            <a:r>
              <a:rPr lang="en-GB" smtClean="0"/>
              <a:t>with O'Dwyers if you haven't done so before</a:t>
            </a:r>
          </a:p>
        </p:txBody>
      </p:sp>
      <p:sp>
        <p:nvSpPr>
          <p:cNvPr id="3" name="Subtitle 2"/>
          <p:cNvSpPr>
            <a:spLocks noGrp="1"/>
          </p:cNvSpPr>
          <p:nvPr>
            <p:ph type="subTitle" idx="1"/>
          </p:nvPr>
        </p:nvSpPr>
        <p:spPr>
          <a:xfrm>
            <a:off x="1524000" y="3602038"/>
            <a:ext cx="9144000" cy="2979066"/>
          </a:xfrm>
        </p:spPr>
        <p:txBody>
          <a:bodyPr>
            <a:normAutofit/>
          </a:bodyPr>
          <a:lstStyle/>
          <a:p>
            <a:r>
              <a:rPr lang="en-IE" sz="4000" dirty="0" smtClean="0"/>
              <a:t>For more detail log into mrmacgarry.weebly.com/more/Gaelic Football</a:t>
            </a:r>
          </a:p>
          <a:p>
            <a:r>
              <a:rPr lang="en-IE" sz="4000" dirty="0" smtClean="0"/>
              <a:t>DOB cut off. Born on or after 01/01/2001</a:t>
            </a:r>
            <a:endParaRPr lang="en-IE" sz="4000" dirty="0"/>
          </a:p>
        </p:txBody>
      </p:sp>
    </p:spTree>
    <p:extLst>
      <p:ext uri="{BB962C8B-B14F-4D97-AF65-F5344CB8AC3E}">
        <p14:creationId xmlns:p14="http://schemas.microsoft.com/office/powerpoint/2010/main" val="3568734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8461"/>
            <a:ext cx="10515600" cy="584271"/>
          </a:xfrm>
        </p:spPr>
        <p:txBody>
          <a:bodyPr>
            <a:normAutofit fontScale="90000"/>
          </a:bodyPr>
          <a:lstStyle/>
          <a:p>
            <a:r>
              <a:rPr lang="en-GB" dirty="0" smtClean="0"/>
              <a:t>This evenings plan </a:t>
            </a:r>
            <a:r>
              <a:rPr lang="en-GB" dirty="0" err="1" smtClean="0"/>
              <a:t>approx</a:t>
            </a:r>
            <a:r>
              <a:rPr lang="en-GB" dirty="0" smtClean="0"/>
              <a:t> times;</a:t>
            </a:r>
            <a:endParaRPr lang="en-GB" dirty="0"/>
          </a:p>
        </p:txBody>
      </p:sp>
      <p:sp>
        <p:nvSpPr>
          <p:cNvPr id="3" name="Content Placeholder 2"/>
          <p:cNvSpPr>
            <a:spLocks noGrp="1"/>
          </p:cNvSpPr>
          <p:nvPr>
            <p:ph idx="1"/>
          </p:nvPr>
        </p:nvSpPr>
        <p:spPr>
          <a:xfrm>
            <a:off x="0" y="1056068"/>
            <a:ext cx="12018036" cy="5801932"/>
          </a:xfrm>
        </p:spPr>
        <p:txBody>
          <a:bodyPr>
            <a:normAutofit lnSpcReduction="10000"/>
          </a:bodyPr>
          <a:lstStyle/>
          <a:p>
            <a:r>
              <a:rPr lang="en-GB" dirty="0" smtClean="0"/>
              <a:t>7.00 I'll introduce the plan and welcome everyone.</a:t>
            </a:r>
          </a:p>
          <a:p>
            <a:r>
              <a:rPr lang="en-GB" dirty="0" smtClean="0"/>
              <a:t>Colm </a:t>
            </a:r>
            <a:r>
              <a:rPr lang="en-GB" dirty="0" smtClean="0"/>
              <a:t>will pass </a:t>
            </a:r>
            <a:r>
              <a:rPr lang="en-GB" dirty="0" smtClean="0"/>
              <a:t>a </a:t>
            </a:r>
            <a:r>
              <a:rPr lang="en-GB" dirty="0" smtClean="0"/>
              <a:t>database </a:t>
            </a:r>
            <a:r>
              <a:rPr lang="en-GB" dirty="0"/>
              <a:t>of names and details, around </a:t>
            </a:r>
            <a:r>
              <a:rPr lang="en-GB" dirty="0" smtClean="0"/>
              <a:t>the </a:t>
            </a:r>
            <a:r>
              <a:rPr lang="en-GB" dirty="0" smtClean="0"/>
              <a:t>room to be corrected, updated </a:t>
            </a:r>
            <a:r>
              <a:rPr lang="en-GB" dirty="0" err="1" smtClean="0"/>
              <a:t>anf</a:t>
            </a:r>
            <a:r>
              <a:rPr lang="en-GB" dirty="0" smtClean="0"/>
              <a:t> collected before the end. </a:t>
            </a:r>
            <a:endParaRPr lang="en-GB" dirty="0" smtClean="0"/>
          </a:p>
          <a:p>
            <a:r>
              <a:rPr lang="en-GB" dirty="0" smtClean="0"/>
              <a:t>Ronan will speak for 2 mins about S&amp;C.</a:t>
            </a:r>
          </a:p>
          <a:p>
            <a:r>
              <a:rPr lang="en-GB" dirty="0" smtClean="0"/>
              <a:t>I'll introduce our management team and they </a:t>
            </a:r>
            <a:r>
              <a:rPr lang="en-GB" dirty="0" smtClean="0"/>
              <a:t>will speak </a:t>
            </a:r>
            <a:r>
              <a:rPr lang="en-GB" dirty="0" smtClean="0"/>
              <a:t>for 2 mins each.</a:t>
            </a:r>
          </a:p>
          <a:p>
            <a:r>
              <a:rPr lang="en-GB" dirty="0" smtClean="0"/>
              <a:t>7.15 approx I'll go through these slides. Feedback on training.</a:t>
            </a:r>
          </a:p>
          <a:p>
            <a:r>
              <a:rPr lang="en-GB" dirty="0" smtClean="0"/>
              <a:t>7.30 handout player profiling handouts and they start immediately.</a:t>
            </a:r>
          </a:p>
          <a:p>
            <a:r>
              <a:rPr lang="en-GB" dirty="0" smtClean="0"/>
              <a:t>7.40 13 sets of handouts between two </a:t>
            </a:r>
            <a:r>
              <a:rPr lang="en-GB" dirty="0" smtClean="0"/>
              <a:t>players(Overview now and hand back) plus a nutrition sheet each for home. </a:t>
            </a:r>
            <a:r>
              <a:rPr lang="en-GB" dirty="0" smtClean="0"/>
              <a:t>Read them and player feedback to our coaches on what players would like to see more of this year. </a:t>
            </a:r>
          </a:p>
          <a:p>
            <a:r>
              <a:rPr lang="en-GB" dirty="0" smtClean="0"/>
              <a:t>7.50 Parents </a:t>
            </a:r>
            <a:r>
              <a:rPr lang="en-GB" dirty="0" smtClean="0"/>
              <a:t>collect, sign letters and leave them back to one of our team.</a:t>
            </a:r>
            <a:endParaRPr lang="en-GB" dirty="0" smtClean="0"/>
          </a:p>
          <a:p>
            <a:r>
              <a:rPr lang="en-GB" dirty="0" smtClean="0"/>
              <a:t>7.55 refreshments and informal </a:t>
            </a:r>
            <a:r>
              <a:rPr lang="en-GB" dirty="0" smtClean="0"/>
              <a:t>chats</a:t>
            </a:r>
            <a:r>
              <a:rPr lang="en-GB" dirty="0"/>
              <a:t> </a:t>
            </a:r>
            <a:r>
              <a:rPr lang="en-GB" dirty="0" smtClean="0"/>
              <a:t>and please leave the room the way you found it. </a:t>
            </a:r>
            <a:endParaRPr lang="en-GB" dirty="0" smtClean="0"/>
          </a:p>
          <a:p>
            <a:endParaRPr lang="en-GB" dirty="0" smtClean="0"/>
          </a:p>
          <a:p>
            <a:endParaRPr lang="en-GB" dirty="0" smtClean="0"/>
          </a:p>
          <a:p>
            <a:endParaRPr lang="en-GB" dirty="0"/>
          </a:p>
        </p:txBody>
      </p:sp>
    </p:spTree>
    <p:extLst>
      <p:ext uri="{BB962C8B-B14F-4D97-AF65-F5344CB8AC3E}">
        <p14:creationId xmlns:p14="http://schemas.microsoft.com/office/powerpoint/2010/main" val="551625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3658"/>
            <a:ext cx="10515600" cy="507395"/>
          </a:xfrm>
        </p:spPr>
        <p:txBody>
          <a:bodyPr>
            <a:normAutofit fontScale="90000"/>
          </a:bodyPr>
          <a:lstStyle/>
          <a:p>
            <a:r>
              <a:rPr lang="en-IE" dirty="0" smtClean="0"/>
              <a:t>Overview</a:t>
            </a:r>
            <a:endParaRPr lang="en-IE" dirty="0"/>
          </a:p>
        </p:txBody>
      </p:sp>
      <p:sp>
        <p:nvSpPr>
          <p:cNvPr id="3" name="Content Placeholder 2"/>
          <p:cNvSpPr>
            <a:spLocks noGrp="1"/>
          </p:cNvSpPr>
          <p:nvPr>
            <p:ph idx="1"/>
          </p:nvPr>
        </p:nvSpPr>
        <p:spPr>
          <a:xfrm>
            <a:off x="188462" y="907727"/>
            <a:ext cx="12342948" cy="5813748"/>
          </a:xfrm>
        </p:spPr>
        <p:txBody>
          <a:bodyPr>
            <a:normAutofit fontScale="85000" lnSpcReduction="20000"/>
          </a:bodyPr>
          <a:lstStyle/>
          <a:p>
            <a:r>
              <a:rPr lang="en-GB" dirty="0" smtClean="0"/>
              <a:t>Introduction. </a:t>
            </a:r>
          </a:p>
          <a:p>
            <a:r>
              <a:rPr lang="en-GB" dirty="0" smtClean="0"/>
              <a:t>Aims and goals</a:t>
            </a:r>
            <a:endParaRPr lang="en-IE" dirty="0" smtClean="0"/>
          </a:p>
          <a:p>
            <a:r>
              <a:rPr lang="en-IE" dirty="0" smtClean="0"/>
              <a:t>Probable Fixture breakdown to edit</a:t>
            </a:r>
            <a:r>
              <a:rPr lang="en-GB" dirty="0" smtClean="0"/>
              <a:t>(when fixtures come out)</a:t>
            </a:r>
            <a:endParaRPr lang="en-IE" dirty="0" smtClean="0"/>
          </a:p>
          <a:p>
            <a:r>
              <a:rPr lang="en-IE" dirty="0" smtClean="0"/>
              <a:t>Minor, first team and  club facilities</a:t>
            </a:r>
          </a:p>
          <a:p>
            <a:r>
              <a:rPr lang="en-IE" dirty="0" smtClean="0"/>
              <a:t>Coaching requirements</a:t>
            </a:r>
          </a:p>
          <a:p>
            <a:r>
              <a:rPr lang="en-IE" dirty="0" smtClean="0"/>
              <a:t>Season plan (work in progress</a:t>
            </a:r>
            <a:r>
              <a:rPr lang="en-GB" dirty="0" smtClean="0"/>
              <a:t>)</a:t>
            </a:r>
            <a:endParaRPr lang="en-IE" dirty="0" smtClean="0"/>
          </a:p>
          <a:p>
            <a:r>
              <a:rPr lang="en-IE" dirty="0" smtClean="0"/>
              <a:t>Player development profiles</a:t>
            </a:r>
            <a:r>
              <a:rPr lang="en-GB" dirty="0" smtClean="0"/>
              <a:t> (On handouts)</a:t>
            </a:r>
            <a:endParaRPr lang="en-IE" dirty="0" smtClean="0"/>
          </a:p>
          <a:p>
            <a:r>
              <a:rPr lang="en-GB" dirty="0" smtClean="0"/>
              <a:t>First </a:t>
            </a:r>
            <a:r>
              <a:rPr lang="en-IE" dirty="0" smtClean="0"/>
              <a:t>steps</a:t>
            </a:r>
            <a:r>
              <a:rPr lang="en-GB" dirty="0" smtClean="0"/>
              <a:t> screening and fitness testing.</a:t>
            </a:r>
            <a:endParaRPr lang="en-IE" dirty="0" smtClean="0"/>
          </a:p>
          <a:p>
            <a:r>
              <a:rPr lang="en-IE" dirty="0" smtClean="0"/>
              <a:t>Performance and Successful Athletes</a:t>
            </a:r>
          </a:p>
          <a:p>
            <a:r>
              <a:rPr lang="en-IE" dirty="0" smtClean="0"/>
              <a:t>Periodisation and Planning</a:t>
            </a:r>
            <a:endParaRPr lang="en-GB" dirty="0" smtClean="0"/>
          </a:p>
          <a:p>
            <a:r>
              <a:rPr lang="en-IE" dirty="0"/>
              <a:t>Preparing </a:t>
            </a:r>
            <a:r>
              <a:rPr lang="en-GB" dirty="0" smtClean="0"/>
              <a:t>to be a top athlete </a:t>
            </a:r>
            <a:endParaRPr lang="en-IE" dirty="0" smtClean="0"/>
          </a:p>
          <a:p>
            <a:r>
              <a:rPr lang="en-IE" dirty="0" smtClean="0"/>
              <a:t>S&amp;C information including functional screening</a:t>
            </a:r>
            <a:r>
              <a:rPr lang="en-GB" dirty="0" smtClean="0"/>
              <a:t> (Ian Howley)</a:t>
            </a:r>
          </a:p>
          <a:p>
            <a:r>
              <a:rPr lang="en-GB" dirty="0" smtClean="0"/>
              <a:t>Handout out also on Nutrition and a letter home to parents to get signed</a:t>
            </a:r>
          </a:p>
          <a:p>
            <a:pPr marL="0" indent="0">
              <a:buNone/>
            </a:pPr>
            <a:r>
              <a:rPr lang="en-GB" dirty="0" smtClean="0"/>
              <a:t> and returned to me before our next meeting. </a:t>
            </a:r>
            <a:endParaRPr lang="en-IE" dirty="0" smtClean="0"/>
          </a:p>
          <a:p>
            <a:endParaRPr lang="en-IE" dirty="0" smtClean="0"/>
          </a:p>
          <a:p>
            <a:endParaRPr lang="en-IE" dirty="0" smtClean="0"/>
          </a:p>
          <a:p>
            <a:endParaRPr lang="en-IE" dirty="0" smtClean="0"/>
          </a:p>
          <a:p>
            <a:endParaRPr lang="en-IE" dirty="0"/>
          </a:p>
        </p:txBody>
      </p:sp>
      <p:sp>
        <p:nvSpPr>
          <p:cNvPr id="4" name="Date Placeholder 3"/>
          <p:cNvSpPr>
            <a:spLocks noGrp="1"/>
          </p:cNvSpPr>
          <p:nvPr>
            <p:ph type="dt" sz="half" idx="10"/>
          </p:nvPr>
        </p:nvSpPr>
        <p:spPr/>
        <p:txBody>
          <a:bodyPr/>
          <a:lstStyle/>
          <a:p>
            <a:fld id="{BF1D541C-C5DC-4B6F-B9D0-DF0F0E950818}" type="datetime1">
              <a:rPr lang="en-US" smtClean="0"/>
              <a:t>11/22/2016</a:t>
            </a:fld>
            <a:endParaRPr lang="en-US" dirty="0"/>
          </a:p>
        </p:txBody>
      </p:sp>
      <p:sp>
        <p:nvSpPr>
          <p:cNvPr id="5" name="Footer Placeholder 4"/>
          <p:cNvSpPr>
            <a:spLocks noGrp="1"/>
          </p:cNvSpPr>
          <p:nvPr>
            <p:ph type="ftr" sz="quarter" idx="11"/>
          </p:nvPr>
        </p:nvSpPr>
        <p:spPr/>
        <p:txBody>
          <a:bodyPr/>
          <a:lstStyle/>
          <a:p>
            <a:r>
              <a:rPr lang="en-US" smtClean="0"/>
              <a:t>JMG Coaching Plans</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3</a:t>
            </a:fld>
            <a:endParaRPr lang="en-US" dirty="0"/>
          </a:p>
        </p:txBody>
      </p:sp>
      <p:pic>
        <p:nvPicPr>
          <p:cNvPr id="7" name="Picture 6"/>
          <p:cNvPicPr>
            <a:picLocks noChangeAspect="1"/>
          </p:cNvPicPr>
          <p:nvPr/>
        </p:nvPicPr>
        <p:blipFill>
          <a:blip r:embed="rId2"/>
          <a:stretch>
            <a:fillRect/>
          </a:stretch>
        </p:blipFill>
        <p:spPr>
          <a:xfrm>
            <a:off x="8610600" y="337355"/>
            <a:ext cx="2540000" cy="2489200"/>
          </a:xfrm>
          <a:prstGeom prst="rect">
            <a:avLst/>
          </a:prstGeom>
        </p:spPr>
      </p:pic>
    </p:spTree>
    <p:extLst>
      <p:ext uri="{BB962C8B-B14F-4D97-AF65-F5344CB8AC3E}">
        <p14:creationId xmlns:p14="http://schemas.microsoft.com/office/powerpoint/2010/main" val="32856975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206" y="791373"/>
            <a:ext cx="10515600" cy="1325563"/>
          </a:xfrm>
        </p:spPr>
        <p:txBody>
          <a:bodyPr/>
          <a:lstStyle/>
          <a:p>
            <a:r>
              <a:rPr lang="en-GB" smtClean="0"/>
              <a:t>Introduction </a:t>
            </a:r>
            <a:endParaRPr lang="en-GB"/>
          </a:p>
        </p:txBody>
      </p:sp>
      <p:sp>
        <p:nvSpPr>
          <p:cNvPr id="3" name="Content Placeholder 2"/>
          <p:cNvSpPr>
            <a:spLocks noGrp="1"/>
          </p:cNvSpPr>
          <p:nvPr>
            <p:ph idx="1"/>
          </p:nvPr>
        </p:nvSpPr>
        <p:spPr>
          <a:xfrm>
            <a:off x="412124" y="2319524"/>
            <a:ext cx="9010944" cy="4036826"/>
          </a:xfrm>
        </p:spPr>
        <p:txBody>
          <a:bodyPr/>
          <a:lstStyle/>
          <a:p>
            <a:pPr marL="0" indent="0">
              <a:buNone/>
            </a:pPr>
            <a:r>
              <a:rPr lang="en-GB" dirty="0" smtClean="0"/>
              <a:t>My training sessions </a:t>
            </a:r>
            <a:r>
              <a:rPr lang="en-GB" dirty="0"/>
              <a:t>starting in January are in my </a:t>
            </a:r>
            <a:r>
              <a:rPr lang="en-GB" dirty="0" smtClean="0"/>
              <a:t>folder, separated month </a:t>
            </a:r>
            <a:r>
              <a:rPr lang="en-GB" dirty="0"/>
              <a:t>by month </a:t>
            </a:r>
            <a:r>
              <a:rPr lang="en-GB" dirty="0" smtClean="0"/>
              <a:t>and are a work in progress.</a:t>
            </a:r>
            <a:r>
              <a:rPr lang="en-GB" dirty="0"/>
              <a:t> </a:t>
            </a:r>
            <a:r>
              <a:rPr lang="en-GB" dirty="0" smtClean="0"/>
              <a:t>My training sessions are built around well established principals of;  </a:t>
            </a:r>
            <a:r>
              <a:rPr lang="en-GB" dirty="0"/>
              <a:t>quick plays (3secs on the ball), switch play(diagonal runs and plays too) , good first touch, give and go off the shoulder running in triangles, play the way your facing and take a calculated risk to play forward ,  break the tackle(and 6 sec of fury then defend back), Vision (head up look left and right then pick best pass option</a:t>
            </a:r>
            <a:r>
              <a:rPr lang="en-GB" dirty="0" smtClean="0"/>
              <a:t>), high intensive pressing, good left and right side.</a:t>
            </a:r>
          </a:p>
          <a:p>
            <a:r>
              <a:rPr lang="en-GB" dirty="0" smtClean="0"/>
              <a:t>In addition, 13 years of coaching courses and reading material have added to my sessions and knowledge and I continue to build on that.</a:t>
            </a:r>
            <a:endParaRPr lang="en-GB" dirty="0"/>
          </a:p>
          <a:p>
            <a:pPr marL="0" indent="0">
              <a:buNone/>
            </a:pPr>
            <a:r>
              <a:rPr lang="en-GB" dirty="0" smtClean="0"/>
              <a:t>Experience something new and you’ll benefit from it.</a:t>
            </a:r>
          </a:p>
          <a:p>
            <a:pPr marL="0" indent="0">
              <a:buNone/>
            </a:pPr>
            <a:r>
              <a:rPr lang="en-GB" dirty="0" smtClean="0"/>
              <a:t>Trips away will help you make even more friends.</a:t>
            </a:r>
            <a:endParaRPr lang="en-GB" dirty="0"/>
          </a:p>
        </p:txBody>
      </p:sp>
      <p:sp>
        <p:nvSpPr>
          <p:cNvPr id="4" name="Date Placeholder 3"/>
          <p:cNvSpPr>
            <a:spLocks noGrp="1"/>
          </p:cNvSpPr>
          <p:nvPr>
            <p:ph type="dt" sz="half" idx="10"/>
          </p:nvPr>
        </p:nvSpPr>
        <p:spPr/>
        <p:txBody>
          <a:bodyPr/>
          <a:lstStyle/>
          <a:p>
            <a:fld id="{BF1D541C-C5DC-4B6F-B9D0-DF0F0E950818}" type="datetime1">
              <a:rPr lang="en-US" smtClean="0">
                <a:solidFill>
                  <a:prstClr val="black">
                    <a:tint val="75000"/>
                  </a:prstClr>
                </a:solidFill>
              </a:rPr>
              <a:pPr/>
              <a:t>11/22/2016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JMG Coaching Plans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4</a:t>
            </a:fld>
            <a:endParaRPr lang="en-US" dirty="0">
              <a:solidFill>
                <a:srgbClr val="90C226"/>
              </a:solidFill>
            </a:endParaRPr>
          </a:p>
        </p:txBody>
      </p:sp>
    </p:spTree>
    <p:extLst>
      <p:ext uri="{BB962C8B-B14F-4D97-AF65-F5344CB8AC3E}">
        <p14:creationId xmlns:p14="http://schemas.microsoft.com/office/powerpoint/2010/main" val="26112085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bwMode="auto">
          <a:xfrm>
            <a:off x="0" y="-333432"/>
            <a:ext cx="11945551" cy="71914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0" indent="0" algn="ctr" defTabSz="914400" rtl="0" eaLnBrk="0" fontAlgn="base" latinLnBrk="0" hangingPunct="0">
              <a:lnSpc>
                <a:spcPct val="90000"/>
              </a:lnSpc>
              <a:spcBef>
                <a:spcPct val="20000"/>
              </a:spcBef>
              <a:spcAft>
                <a:spcPct val="0"/>
              </a:spcAft>
              <a:buClr>
                <a:schemeClr val="hlink"/>
              </a:buClr>
              <a:buSzPct val="90000"/>
              <a:buFont typeface="Wingdings" panose="05000000000000000000" pitchFamily="2" charset="2"/>
              <a:buNone/>
              <a:defRPr sz="3600" kern="1200">
                <a:solidFill>
                  <a:schemeClr val="tx1"/>
                </a:solidFill>
                <a:effectLst>
                  <a:outerShdw blurRad="38100" dist="38100" dir="2700000" algn="tl">
                    <a:srgbClr val="000000"/>
                  </a:outerShdw>
                </a:effectLst>
                <a:latin typeface="+mn-lt"/>
                <a:ea typeface="+mn-ea"/>
                <a:cs typeface="+mn-cs"/>
              </a:defRPr>
            </a:lvl1pPr>
            <a:lvl2pPr marL="742950" indent="-285750" algn="l" defTabSz="914400" rtl="0" eaLnBrk="0" fontAlgn="base" latinLnBrk="0" hangingPunct="0">
              <a:lnSpc>
                <a:spcPct val="90000"/>
              </a:lnSpc>
              <a:spcBef>
                <a:spcPct val="20000"/>
              </a:spcBef>
              <a:spcAft>
                <a:spcPct val="0"/>
              </a:spcAft>
              <a:buFont typeface="Arial" panose="020B0604020202020204" pitchFamily="34" charset="0"/>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defTabSz="914400" rtl="0" eaLnBrk="0" fontAlgn="base" latinLnBrk="0" hangingPunct="0">
              <a:lnSpc>
                <a:spcPct val="90000"/>
              </a:lnSpc>
              <a:spcBef>
                <a:spcPct val="20000"/>
              </a:spcBef>
              <a:spcAft>
                <a:spcPct val="0"/>
              </a:spcAft>
              <a:buClr>
                <a:schemeClr val="accent2"/>
              </a:buClr>
              <a:buSzPct val="90000"/>
              <a:buFont typeface="Wingdings" panose="05000000000000000000" pitchFamily="2" charset="2"/>
              <a:buBlip>
                <a:blip r:embed="rId2"/>
              </a:buBlip>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defTabSz="914400" rtl="0" eaLnBrk="0" fontAlgn="base" latinLnBrk="0" hangingPunct="0">
              <a:lnSpc>
                <a:spcPct val="90000"/>
              </a:lnSpc>
              <a:spcBef>
                <a:spcPct val="20000"/>
              </a:spcBef>
              <a:spcAft>
                <a:spcPct val="0"/>
              </a:spcAft>
              <a:buClr>
                <a:schemeClr val="folHlink"/>
              </a:buClr>
              <a:buSzPct val="90000"/>
              <a:buFont typeface="Wingdings" panose="05000000000000000000" pitchFamily="2" charset="2"/>
              <a:buBlip>
                <a:blip r:embed="rId3"/>
              </a:buBlip>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fontAlgn="base" latinLnBrk="0" hangingPunct="1">
              <a:lnSpc>
                <a:spcPct val="90000"/>
              </a:lnSpc>
              <a:spcBef>
                <a:spcPct val="20000"/>
              </a:spcBef>
              <a:spcAft>
                <a:spcPct val="0"/>
              </a:spcAft>
              <a:buClr>
                <a:schemeClr val="folHlink"/>
              </a:buClr>
              <a:buSzPct val="90000"/>
              <a:buFont typeface="Wingdings" pitchFamily="2" charset="2"/>
              <a:buBlip>
                <a:blip r:embed="rId3"/>
              </a:buBlip>
              <a:defRPr sz="2000" kern="1200">
                <a:solidFill>
                  <a:schemeClr val="tx1"/>
                </a:solidFill>
                <a:effectLst>
                  <a:outerShdw blurRad="38100" dist="38100" dir="2700000" algn="tl">
                    <a:srgbClr val="000000"/>
                  </a:outerShdw>
                </a:effectLst>
                <a:latin typeface="+mn-lt"/>
                <a:ea typeface="+mn-ea"/>
                <a:cs typeface="+mn-cs"/>
              </a:defRPr>
            </a:lvl6pPr>
            <a:lvl7pPr marL="2971800" indent="-228600" algn="l" defTabSz="914400" rtl="0" eaLnBrk="1" fontAlgn="base" latinLnBrk="0" hangingPunct="1">
              <a:lnSpc>
                <a:spcPct val="90000"/>
              </a:lnSpc>
              <a:spcBef>
                <a:spcPct val="20000"/>
              </a:spcBef>
              <a:spcAft>
                <a:spcPct val="0"/>
              </a:spcAft>
              <a:buClr>
                <a:schemeClr val="folHlink"/>
              </a:buClr>
              <a:buSzPct val="90000"/>
              <a:buFont typeface="Wingdings" pitchFamily="2" charset="2"/>
              <a:buBlip>
                <a:blip r:embed="rId3"/>
              </a:buBlip>
              <a:defRPr sz="2000" kern="1200">
                <a:solidFill>
                  <a:schemeClr val="tx1"/>
                </a:solidFill>
                <a:effectLst>
                  <a:outerShdw blurRad="38100" dist="38100" dir="2700000" algn="tl">
                    <a:srgbClr val="000000"/>
                  </a:outerShdw>
                </a:effectLst>
                <a:latin typeface="+mn-lt"/>
                <a:ea typeface="+mn-ea"/>
                <a:cs typeface="+mn-cs"/>
              </a:defRPr>
            </a:lvl7pPr>
            <a:lvl8pPr marL="3429000" indent="-228600" algn="l" defTabSz="914400" rtl="0" eaLnBrk="1" fontAlgn="base" latinLnBrk="0" hangingPunct="1">
              <a:lnSpc>
                <a:spcPct val="90000"/>
              </a:lnSpc>
              <a:spcBef>
                <a:spcPct val="20000"/>
              </a:spcBef>
              <a:spcAft>
                <a:spcPct val="0"/>
              </a:spcAft>
              <a:buClr>
                <a:schemeClr val="folHlink"/>
              </a:buClr>
              <a:buSzPct val="90000"/>
              <a:buFont typeface="Wingdings" pitchFamily="2" charset="2"/>
              <a:buBlip>
                <a:blip r:embed="rId3"/>
              </a:buBlip>
              <a:defRPr sz="2000" kern="1200">
                <a:solidFill>
                  <a:schemeClr val="tx1"/>
                </a:solidFill>
                <a:effectLst>
                  <a:outerShdw blurRad="38100" dist="38100" dir="2700000" algn="tl">
                    <a:srgbClr val="000000"/>
                  </a:outerShdw>
                </a:effectLst>
                <a:latin typeface="+mn-lt"/>
                <a:ea typeface="+mn-ea"/>
                <a:cs typeface="+mn-cs"/>
              </a:defRPr>
            </a:lvl8pPr>
            <a:lvl9pPr marL="3886200" indent="-228600" algn="l" defTabSz="914400" rtl="0" eaLnBrk="1" fontAlgn="base" latinLnBrk="0" hangingPunct="1">
              <a:lnSpc>
                <a:spcPct val="90000"/>
              </a:lnSpc>
              <a:spcBef>
                <a:spcPct val="20000"/>
              </a:spcBef>
              <a:spcAft>
                <a:spcPct val="0"/>
              </a:spcAft>
              <a:buClr>
                <a:schemeClr val="folHlink"/>
              </a:buClr>
              <a:buSzPct val="90000"/>
              <a:buFont typeface="Wingdings" pitchFamily="2" charset="2"/>
              <a:buBlip>
                <a:blip r:embed="rId3"/>
              </a:buBlip>
              <a:defRPr sz="2000" kern="1200">
                <a:solidFill>
                  <a:schemeClr val="tx1"/>
                </a:solidFill>
                <a:effectLst>
                  <a:outerShdw blurRad="38100" dist="38100" dir="2700000" algn="tl">
                    <a:srgbClr val="000000"/>
                  </a:outerShdw>
                </a:effectLst>
                <a:latin typeface="+mn-lt"/>
                <a:ea typeface="+mn-ea"/>
                <a:cs typeface="+mn-cs"/>
              </a:defRPr>
            </a:lvl9pPr>
          </a:lstStyle>
          <a:p>
            <a:pPr algn="l" eaLnBrk="1" hangingPunct="1">
              <a:spcBef>
                <a:spcPts val="1000"/>
              </a:spcBef>
              <a:defRPr/>
            </a:pPr>
            <a:r>
              <a:rPr lang="en-IE" altLang="en-US" sz="2800" b="1" u="sng" dirty="0" smtClean="0">
                <a:effectLst/>
                <a:latin typeface="Times New Roman" panose="02020603050405020304" pitchFamily="18" charset="0"/>
                <a:ea typeface="Arial" charset="0"/>
                <a:cs typeface="Times New Roman" panose="02020603050405020304" pitchFamily="18" charset="0"/>
              </a:rPr>
              <a:t>Aim </a:t>
            </a:r>
            <a:r>
              <a:rPr lang="en-GB" altLang="en-US" sz="2800" b="1" u="sng" dirty="0" smtClean="0">
                <a:effectLst/>
                <a:latin typeface="Times New Roman" panose="02020603050405020304" pitchFamily="18" charset="0"/>
                <a:ea typeface="Arial" charset="0"/>
                <a:cs typeface="Times New Roman" panose="02020603050405020304" pitchFamily="18" charset="0"/>
              </a:rPr>
              <a:t>and Goals (feedback from players first) </a:t>
            </a:r>
            <a:endParaRPr lang="en-IE" altLang="en-US" sz="2800" b="1" u="sng" dirty="0" smtClean="0">
              <a:effectLst/>
              <a:latin typeface="Times New Roman" panose="02020603050405020304" pitchFamily="18" charset="0"/>
              <a:ea typeface="Arial" charset="0"/>
              <a:cs typeface="Times New Roman" panose="02020603050405020304" pitchFamily="18" charset="0"/>
            </a:endParaRPr>
          </a:p>
          <a:p>
            <a:pPr algn="l" eaLnBrk="1" hangingPunct="1">
              <a:spcBef>
                <a:spcPts val="1000"/>
              </a:spcBef>
              <a:defRPr/>
            </a:pPr>
            <a:r>
              <a:rPr lang="en-IE" altLang="en-US" sz="2800" dirty="0" smtClean="0">
                <a:effectLst/>
                <a:latin typeface="Times New Roman" panose="02020603050405020304" pitchFamily="18" charset="0"/>
                <a:ea typeface="Arial" charset="0"/>
                <a:cs typeface="Times New Roman" panose="02020603050405020304" pitchFamily="18" charset="0"/>
              </a:rPr>
              <a:t>To integrate </a:t>
            </a:r>
            <a:r>
              <a:rPr lang="en-GB" altLang="en-US" sz="2800" dirty="0" smtClean="0">
                <a:effectLst/>
                <a:latin typeface="Times New Roman" panose="02020603050405020304" pitchFamily="18" charset="0"/>
                <a:ea typeface="Arial" charset="0"/>
                <a:cs typeface="Times New Roman" panose="02020603050405020304" pitchFamily="18" charset="0"/>
              </a:rPr>
              <a:t>U16</a:t>
            </a:r>
            <a:r>
              <a:rPr lang="en-IE" altLang="en-US" sz="2800" dirty="0" smtClean="0">
                <a:effectLst/>
                <a:latin typeface="Times New Roman" panose="02020603050405020304" pitchFamily="18" charset="0"/>
                <a:ea typeface="Arial" charset="0"/>
                <a:cs typeface="Times New Roman" panose="02020603050405020304" pitchFamily="18" charset="0"/>
              </a:rPr>
              <a:t> footballers into the </a:t>
            </a:r>
            <a:r>
              <a:rPr lang="en-GB" altLang="en-US" sz="2800" dirty="0" smtClean="0">
                <a:effectLst/>
                <a:latin typeface="Times New Roman" panose="02020603050405020304" pitchFamily="18" charset="0"/>
                <a:ea typeface="Arial" charset="0"/>
                <a:cs typeface="Times New Roman" panose="02020603050405020304" pitchFamily="18" charset="0"/>
              </a:rPr>
              <a:t>minor set up and then the </a:t>
            </a:r>
            <a:r>
              <a:rPr lang="en-IE" altLang="en-US" sz="2800" dirty="0" smtClean="0">
                <a:effectLst/>
                <a:latin typeface="Times New Roman" panose="02020603050405020304" pitchFamily="18" charset="0"/>
                <a:ea typeface="Arial" charset="0"/>
                <a:cs typeface="Times New Roman" panose="02020603050405020304" pitchFamily="18" charset="0"/>
              </a:rPr>
              <a:t>adult set up and facilitate their transition and development to adult football.</a:t>
            </a:r>
            <a:endParaRPr lang="en-GB" altLang="en-US" sz="2800" dirty="0" smtClean="0">
              <a:effectLst/>
              <a:latin typeface="Times New Roman" panose="02020603050405020304" pitchFamily="18" charset="0"/>
              <a:ea typeface="Arial" charset="0"/>
              <a:cs typeface="Times New Roman" panose="02020603050405020304" pitchFamily="18" charset="0"/>
            </a:endParaRPr>
          </a:p>
          <a:p>
            <a:pPr algn="l" eaLnBrk="1" hangingPunct="1">
              <a:spcBef>
                <a:spcPts val="1000"/>
              </a:spcBef>
              <a:defRPr/>
            </a:pPr>
            <a:r>
              <a:rPr lang="en-GB" altLang="en-US" sz="2800" dirty="0" smtClean="0">
                <a:effectLst/>
                <a:latin typeface="Times New Roman" panose="02020603050405020304" pitchFamily="18" charset="0"/>
                <a:ea typeface="Arial" charset="0"/>
                <a:cs typeface="Times New Roman" panose="02020603050405020304" pitchFamily="18" charset="0"/>
              </a:rPr>
              <a:t>To improve the performance of individuals and the team </a:t>
            </a:r>
          </a:p>
          <a:p>
            <a:pPr algn="l" eaLnBrk="1" hangingPunct="1">
              <a:spcBef>
                <a:spcPts val="1000"/>
              </a:spcBef>
              <a:defRPr/>
            </a:pPr>
            <a:r>
              <a:rPr lang="en-GB" altLang="en-US" sz="2800" dirty="0" smtClean="0">
                <a:effectLst/>
                <a:latin typeface="Times New Roman" panose="02020603050405020304" pitchFamily="18" charset="0"/>
                <a:ea typeface="Arial" charset="0"/>
                <a:cs typeface="Times New Roman" panose="02020603050405020304" pitchFamily="18" charset="0"/>
              </a:rPr>
              <a:t>To help players to develop into potential Dublin players in the medium term.</a:t>
            </a:r>
          </a:p>
          <a:p>
            <a:pPr algn="l" eaLnBrk="1" hangingPunct="1">
              <a:spcBef>
                <a:spcPts val="1000"/>
              </a:spcBef>
              <a:defRPr/>
            </a:pPr>
            <a:r>
              <a:rPr lang="en-GB" altLang="en-US" sz="2800" dirty="0" smtClean="0">
                <a:effectLst/>
                <a:latin typeface="Times New Roman" panose="02020603050405020304" pitchFamily="18" charset="0"/>
                <a:ea typeface="Arial" charset="0"/>
                <a:cs typeface="Times New Roman" panose="02020603050405020304" pitchFamily="18" charset="0"/>
              </a:rPr>
              <a:t>To get O'Dwyers U16 into the top 3 divisions so that players are comfortable at playing at that level for adult football. Hence in the medium to long term helping our adult teams to climb leagues.</a:t>
            </a:r>
          </a:p>
          <a:p>
            <a:pPr algn="l" eaLnBrk="1" hangingPunct="1">
              <a:spcBef>
                <a:spcPts val="1000"/>
              </a:spcBef>
              <a:defRPr/>
            </a:pPr>
            <a:r>
              <a:rPr lang="en-GB" altLang="en-US" sz="2800" dirty="0" smtClean="0">
                <a:effectLst/>
                <a:latin typeface="Times New Roman" panose="02020603050405020304" pitchFamily="18" charset="0"/>
                <a:ea typeface="Arial" charset="0"/>
                <a:cs typeface="Times New Roman" panose="02020603050405020304" pitchFamily="18" charset="0"/>
              </a:rPr>
              <a:t>We that in mind it has been requested that we jump to division 5 rather than 6. </a:t>
            </a:r>
          </a:p>
          <a:p>
            <a:pPr algn="l" eaLnBrk="1" hangingPunct="1">
              <a:lnSpc>
                <a:spcPct val="80000"/>
              </a:lnSpc>
              <a:defRPr/>
            </a:pPr>
            <a:r>
              <a:rPr lang="en-IE" altLang="en-US" sz="2800" b="1" kern="0" dirty="0" smtClean="0">
                <a:effectLst/>
                <a:latin typeface="Times New Roman" panose="02020603050405020304" pitchFamily="18" charset="0"/>
                <a:ea typeface="Arial" charset="0"/>
                <a:cs typeface="Times New Roman" panose="02020603050405020304" pitchFamily="18" charset="0"/>
              </a:rPr>
              <a:t>Management Team</a:t>
            </a:r>
            <a:r>
              <a:rPr lang="en-IE" altLang="en-US" sz="2800" kern="0" dirty="0" smtClean="0">
                <a:effectLst/>
                <a:latin typeface="Times New Roman" panose="02020603050405020304" pitchFamily="18" charset="0"/>
                <a:ea typeface="Arial" charset="0"/>
                <a:cs typeface="Times New Roman" panose="02020603050405020304" pitchFamily="18" charset="0"/>
              </a:rPr>
              <a:t> – </a:t>
            </a:r>
            <a:r>
              <a:rPr lang="en-GB" altLang="en-US" sz="2800" kern="0" dirty="0" smtClean="0">
                <a:effectLst/>
                <a:latin typeface="Times New Roman" panose="02020603050405020304" pitchFamily="18" charset="0"/>
                <a:ea typeface="Arial" charset="0"/>
                <a:cs typeface="Times New Roman" panose="02020603050405020304" pitchFamily="18" charset="0"/>
              </a:rPr>
              <a:t>Pat Lynch adult and Fintan Keenan U18</a:t>
            </a:r>
          </a:p>
          <a:p>
            <a:pPr algn="l" eaLnBrk="1" hangingPunct="1">
              <a:lnSpc>
                <a:spcPct val="80000"/>
              </a:lnSpc>
              <a:defRPr/>
            </a:pPr>
            <a:r>
              <a:rPr lang="en-IE" altLang="en-US" sz="2800" b="1" kern="0" dirty="0" smtClean="0">
                <a:effectLst/>
                <a:latin typeface="Times New Roman" panose="02020603050405020304" pitchFamily="18" charset="0"/>
                <a:ea typeface="Arial" charset="0"/>
                <a:cs typeface="Times New Roman" panose="02020603050405020304" pitchFamily="18" charset="0"/>
              </a:rPr>
              <a:t>Training </a:t>
            </a:r>
            <a:endParaRPr lang="en-GB" altLang="en-US" sz="2800" b="1" kern="0" dirty="0" smtClean="0">
              <a:effectLst/>
              <a:latin typeface="Times New Roman" panose="02020603050405020304" pitchFamily="18" charset="0"/>
              <a:ea typeface="Arial" charset="0"/>
              <a:cs typeface="Times New Roman" panose="02020603050405020304" pitchFamily="18" charset="0"/>
            </a:endParaRPr>
          </a:p>
          <a:p>
            <a:pPr algn="l" eaLnBrk="1" hangingPunct="1">
              <a:lnSpc>
                <a:spcPct val="80000"/>
              </a:lnSpc>
              <a:defRPr/>
            </a:pPr>
            <a:r>
              <a:rPr lang="en-IE" altLang="en-US" sz="2800" kern="0" dirty="0" smtClean="0">
                <a:effectLst/>
                <a:latin typeface="Times New Roman" panose="02020603050405020304" pitchFamily="18" charset="0"/>
                <a:ea typeface="Arial" charset="0"/>
                <a:cs typeface="Times New Roman" panose="02020603050405020304" pitchFamily="18" charset="0"/>
              </a:rPr>
              <a:t>TBC </a:t>
            </a:r>
            <a:r>
              <a:rPr lang="en-GB" altLang="en-US" sz="2800" kern="0" dirty="0" smtClean="0">
                <a:effectLst/>
                <a:latin typeface="Times New Roman" panose="02020603050405020304" pitchFamily="18" charset="0"/>
                <a:ea typeface="Arial" charset="0"/>
                <a:cs typeface="Times New Roman" panose="02020603050405020304" pitchFamily="18" charset="0"/>
              </a:rPr>
              <a:t>- U16  Tues 7-8 All weather from Tues 29th of Nov-20th Dec. No Thursdays. Back Tues Jan 10th all weather and Thursdays start on Jan 19th 2017 6.30-7.30 weather permitting. (snow or torrential storm or serious rain no training on Thur. Two week break at Christmas. Gym Thurs evening 6.30pm or Friday after school at 4.00pm?? Plus your own work.</a:t>
            </a:r>
            <a:endParaRPr lang="en-IE" altLang="en-US" sz="2800" kern="0" dirty="0" smtClean="0">
              <a:effectLst/>
              <a:latin typeface="Times New Roman" panose="02020603050405020304" pitchFamily="18" charset="0"/>
              <a:ea typeface="Arial" charset="0"/>
              <a:cs typeface="Times New Roman" panose="02020603050405020304" pitchFamily="18" charset="0"/>
            </a:endParaRPr>
          </a:p>
          <a:p>
            <a:pPr algn="l" eaLnBrk="1" hangingPunct="1">
              <a:lnSpc>
                <a:spcPct val="80000"/>
              </a:lnSpc>
              <a:defRPr/>
            </a:pPr>
            <a:r>
              <a:rPr lang="en-IE" altLang="en-US" sz="2800" b="1" kern="0" dirty="0" smtClean="0">
                <a:effectLst/>
                <a:latin typeface="Times New Roman" panose="02020603050405020304" pitchFamily="18" charset="0"/>
                <a:ea typeface="Arial" charset="0"/>
                <a:cs typeface="Times New Roman" panose="02020603050405020304" pitchFamily="18" charset="0"/>
              </a:rPr>
              <a:t>Season Aim:</a:t>
            </a:r>
            <a:r>
              <a:rPr lang="en-IE" altLang="en-US" sz="2800" kern="0" dirty="0" smtClean="0">
                <a:effectLst/>
                <a:latin typeface="Times New Roman" panose="02020603050405020304" pitchFamily="18" charset="0"/>
                <a:ea typeface="Arial" charset="0"/>
                <a:cs typeface="Times New Roman" panose="02020603050405020304" pitchFamily="18" charset="0"/>
              </a:rPr>
              <a:t> </a:t>
            </a:r>
            <a:r>
              <a:rPr lang="en-GB" altLang="en-US" sz="2800" kern="0" dirty="0" smtClean="0">
                <a:effectLst/>
                <a:latin typeface="Times New Roman" panose="02020603050405020304" pitchFamily="18" charset="0"/>
                <a:ea typeface="Arial" charset="0"/>
                <a:cs typeface="Times New Roman" panose="02020603050405020304" pitchFamily="18" charset="0"/>
              </a:rPr>
              <a:t>To climb leagues and win a championship within the next 2-3 years.</a:t>
            </a:r>
            <a:endParaRPr lang="en-IE" altLang="en-US" sz="2800" kern="0" dirty="0" smtClean="0">
              <a:effectLst/>
              <a:latin typeface="Times New Roman" panose="02020603050405020304" pitchFamily="18" charset="0"/>
              <a:ea typeface="Arial" charset="0"/>
              <a:cs typeface="Times New Roman" panose="02020603050405020304" pitchFamily="18" charset="0"/>
            </a:endParaRPr>
          </a:p>
          <a:p>
            <a:pPr algn="l" eaLnBrk="1" hangingPunct="1">
              <a:lnSpc>
                <a:spcPct val="80000"/>
              </a:lnSpc>
              <a:buFont typeface="Arial" panose="020B0604020202020204" pitchFamily="34" charset="0"/>
              <a:buChar char="•"/>
              <a:defRPr/>
            </a:pPr>
            <a:endParaRPr lang="en-IE" altLang="en-US" sz="2800" kern="0" dirty="0" smtClean="0">
              <a:effectLst/>
              <a:latin typeface="Times New Roman" panose="02020603050405020304" pitchFamily="18" charset="0"/>
              <a:ea typeface="Arial" charset="0"/>
              <a:cs typeface="Times New Roman" panose="02020603050405020304" pitchFamily="18" charset="0"/>
            </a:endParaRPr>
          </a:p>
          <a:p>
            <a:pPr eaLnBrk="1" hangingPunct="1">
              <a:lnSpc>
                <a:spcPct val="80000"/>
              </a:lnSpc>
              <a:buFont typeface="Arial" panose="020B0604020202020204" pitchFamily="34" charset="0"/>
              <a:buChar char="•"/>
              <a:defRPr/>
            </a:pPr>
            <a:endParaRPr lang="en-IE" altLang="en-US" sz="2800" kern="0" dirty="0" smtClean="0">
              <a:effectLst/>
              <a:latin typeface="Times New Roman" panose="02020603050405020304" pitchFamily="18" charset="0"/>
              <a:ea typeface="Arial" charset="0"/>
              <a:cs typeface="Times New Roman" panose="02020603050405020304" pitchFamily="18" charset="0"/>
            </a:endParaRPr>
          </a:p>
          <a:p>
            <a:pPr eaLnBrk="1" hangingPunct="1">
              <a:lnSpc>
                <a:spcPct val="80000"/>
              </a:lnSpc>
              <a:buFont typeface="Arial" panose="020B0604020202020204" pitchFamily="34" charset="0"/>
              <a:buNone/>
              <a:defRPr/>
            </a:pPr>
            <a:endParaRPr lang="en-US" altLang="en-US" sz="2800" kern="0" dirty="0" smtClean="0">
              <a:effectLst/>
              <a:latin typeface="Times New Roman" panose="02020603050405020304" pitchFamily="18" charset="0"/>
              <a:ea typeface="Arial" charset="0"/>
              <a:cs typeface="Times New Roman" panose="02020603050405020304" pitchFamily="18" charset="0"/>
            </a:endParaRPr>
          </a:p>
          <a:p>
            <a:pPr eaLnBrk="1" hangingPunct="1">
              <a:lnSpc>
                <a:spcPct val="80000"/>
              </a:lnSpc>
              <a:buFont typeface="Arial" panose="020B0604020202020204" pitchFamily="34" charset="0"/>
              <a:buChar char="•"/>
              <a:defRPr/>
            </a:pPr>
            <a:endParaRPr lang="en-IE" altLang="en-US" sz="2800" kern="0" dirty="0">
              <a:effectLst/>
              <a:latin typeface="Times New Roman" panose="02020603050405020304" pitchFamily="18" charset="0"/>
              <a:ea typeface="Arial" charset="0"/>
              <a:cs typeface="Times New Roman" panose="02020603050405020304" pitchFamily="18" charset="0"/>
            </a:endParaRPr>
          </a:p>
        </p:txBody>
      </p:sp>
    </p:spTree>
    <p:extLst>
      <p:ext uri="{BB962C8B-B14F-4D97-AF65-F5344CB8AC3E}">
        <p14:creationId xmlns:p14="http://schemas.microsoft.com/office/powerpoint/2010/main" val="277802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8596668" cy="1320800"/>
          </a:xfrm>
          <a:solidFill>
            <a:schemeClr val="tx2">
              <a:lumMod val="60000"/>
              <a:lumOff val="40000"/>
            </a:schemeClr>
          </a:solidFill>
          <a:ln>
            <a:solidFill>
              <a:schemeClr val="accent1"/>
            </a:solidFill>
          </a:ln>
        </p:spPr>
        <p:txBody>
          <a:bodyPr>
            <a:normAutofit/>
          </a:bodyPr>
          <a:lstStyle/>
          <a:p>
            <a:pPr eaLnBrk="1" hangingPunct="1">
              <a:defRPr/>
            </a:pPr>
            <a:r>
              <a:rPr lang="en-GB" altLang="en-US" smtClean="0">
                <a:solidFill>
                  <a:schemeClr val="bg1"/>
                </a:solidFill>
              </a:rPr>
              <a:t>U16 division 5 or 6</a:t>
            </a:r>
            <a:endParaRPr lang="en-US" altLang="en-US" dirty="0" smtClean="0">
              <a:solidFill>
                <a:schemeClr val="bg1"/>
              </a:solidFill>
            </a:endParaRPr>
          </a:p>
        </p:txBody>
      </p:sp>
      <p:sp>
        <p:nvSpPr>
          <p:cNvPr id="3" name="Content Placeholder 2"/>
          <p:cNvSpPr>
            <a:spLocks noGrp="1"/>
          </p:cNvSpPr>
          <p:nvPr>
            <p:ph idx="1"/>
          </p:nvPr>
        </p:nvSpPr>
        <p:spPr>
          <a:xfrm>
            <a:off x="270279" y="1116271"/>
            <a:ext cx="11423561" cy="5107653"/>
          </a:xfrm>
        </p:spPr>
        <p:txBody>
          <a:bodyPr>
            <a:normAutofit fontScale="25000" lnSpcReduction="20000"/>
          </a:bodyPr>
          <a:lstStyle/>
          <a:p>
            <a:pPr eaLnBrk="1" hangingPunct="1">
              <a:lnSpc>
                <a:spcPct val="90000"/>
              </a:lnSpc>
              <a:buFont typeface="Arial" panose="020B0604020202020204" pitchFamily="34" charset="0"/>
              <a:buNone/>
              <a:defRPr/>
            </a:pPr>
            <a:r>
              <a:rPr lang="en-US" altLang="en-US" sz="6000" b="1" u="sng" dirty="0"/>
              <a:t>Management Team</a:t>
            </a:r>
          </a:p>
          <a:p>
            <a:pPr eaLnBrk="1" hangingPunct="1">
              <a:lnSpc>
                <a:spcPct val="90000"/>
              </a:lnSpc>
              <a:buFont typeface="Arial" panose="020B0604020202020204" pitchFamily="34" charset="0"/>
              <a:buNone/>
              <a:defRPr/>
            </a:pPr>
            <a:r>
              <a:rPr lang="en-US" altLang="en-US" sz="8000" b="1" dirty="0" smtClean="0"/>
              <a:t>Manager:</a:t>
            </a:r>
            <a:r>
              <a:rPr lang="en-GB" altLang="en-US" sz="8000" b="1" dirty="0" smtClean="0"/>
              <a:t> </a:t>
            </a:r>
            <a:r>
              <a:rPr lang="en-GB" altLang="en-US" sz="8000" dirty="0" smtClean="0"/>
              <a:t>John MC Garry</a:t>
            </a:r>
            <a:endParaRPr lang="en-US" altLang="en-US" sz="8000" dirty="0"/>
          </a:p>
          <a:p>
            <a:pPr eaLnBrk="1" hangingPunct="1">
              <a:lnSpc>
                <a:spcPct val="90000"/>
              </a:lnSpc>
              <a:buFont typeface="Arial" panose="020B0604020202020204" pitchFamily="34" charset="0"/>
              <a:buNone/>
              <a:defRPr/>
            </a:pPr>
            <a:r>
              <a:rPr lang="en-US" altLang="en-US" sz="8000" b="1" dirty="0"/>
              <a:t>Assistant Manager</a:t>
            </a:r>
            <a:r>
              <a:rPr lang="en-US" altLang="en-US" sz="8000" dirty="0" smtClean="0"/>
              <a:t>: </a:t>
            </a:r>
            <a:r>
              <a:rPr lang="en-GB" altLang="en-US" sz="8000" dirty="0" smtClean="0"/>
              <a:t>Dermot Coyle, Colm, Danny.</a:t>
            </a:r>
            <a:endParaRPr lang="en-US" altLang="en-US" sz="8000" b="1" dirty="0"/>
          </a:p>
          <a:p>
            <a:pPr eaLnBrk="1" hangingPunct="1">
              <a:lnSpc>
                <a:spcPct val="90000"/>
              </a:lnSpc>
              <a:buFont typeface="Arial" panose="020B0604020202020204" pitchFamily="34" charset="0"/>
              <a:buNone/>
              <a:defRPr/>
            </a:pPr>
            <a:r>
              <a:rPr lang="en-US" altLang="en-US" sz="8000" b="1" dirty="0"/>
              <a:t>Selector : </a:t>
            </a:r>
            <a:r>
              <a:rPr lang="en-GB" altLang="en-US" sz="8000" dirty="0" smtClean="0"/>
              <a:t>all above are selectors with the final decisions with the Manager.</a:t>
            </a:r>
            <a:endParaRPr lang="en-US" altLang="en-US" sz="8000" dirty="0"/>
          </a:p>
          <a:p>
            <a:pPr eaLnBrk="1" hangingPunct="1">
              <a:lnSpc>
                <a:spcPct val="90000"/>
              </a:lnSpc>
              <a:buFont typeface="Arial" panose="020B0604020202020204" pitchFamily="34" charset="0"/>
              <a:buNone/>
              <a:defRPr/>
            </a:pPr>
            <a:r>
              <a:rPr lang="en-US" altLang="en-US" sz="8000" b="1" dirty="0" smtClean="0"/>
              <a:t>Statistician</a:t>
            </a:r>
            <a:r>
              <a:rPr lang="en-GB" altLang="en-US" sz="8000" b="1" dirty="0" smtClean="0"/>
              <a:t>, score keeper and analysis</a:t>
            </a:r>
            <a:r>
              <a:rPr lang="en-US" altLang="en-US" sz="8000" b="1" dirty="0" smtClean="0"/>
              <a:t> </a:t>
            </a:r>
            <a:r>
              <a:rPr lang="en-US" altLang="en-US" sz="8000" b="1" dirty="0"/>
              <a:t>: </a:t>
            </a:r>
            <a:r>
              <a:rPr lang="en-GB" altLang="en-US" sz="8000" dirty="0" smtClean="0"/>
              <a:t>Donal Collins/Danny Kelly</a:t>
            </a:r>
          </a:p>
          <a:p>
            <a:pPr eaLnBrk="1" hangingPunct="1">
              <a:lnSpc>
                <a:spcPct val="90000"/>
              </a:lnSpc>
              <a:buFont typeface="Arial" panose="020B0604020202020204" pitchFamily="34" charset="0"/>
              <a:buNone/>
              <a:defRPr/>
            </a:pPr>
            <a:r>
              <a:rPr lang="en-GB" altLang="en-US" sz="8000" b="1" dirty="0" smtClean="0"/>
              <a:t>Jerseys, water and first aid: </a:t>
            </a:r>
            <a:r>
              <a:rPr lang="en-GB" altLang="en-US" sz="8000" dirty="0" smtClean="0"/>
              <a:t>Danny Kelly </a:t>
            </a:r>
          </a:p>
          <a:p>
            <a:pPr eaLnBrk="1" hangingPunct="1">
              <a:lnSpc>
                <a:spcPct val="90000"/>
              </a:lnSpc>
              <a:buFont typeface="Arial" panose="020B0604020202020204" pitchFamily="34" charset="0"/>
              <a:buNone/>
              <a:defRPr/>
            </a:pPr>
            <a:r>
              <a:rPr lang="en-GB" altLang="en-US" sz="8000" dirty="0" smtClean="0"/>
              <a:t>Analysis of backs/MF and forwards roles for each assistant for our team and for the</a:t>
            </a:r>
          </a:p>
          <a:p>
            <a:pPr eaLnBrk="1" hangingPunct="1">
              <a:lnSpc>
                <a:spcPct val="90000"/>
              </a:lnSpc>
              <a:buFont typeface="Arial" panose="020B0604020202020204" pitchFamily="34" charset="0"/>
              <a:buNone/>
              <a:defRPr/>
            </a:pPr>
            <a:r>
              <a:rPr lang="en-GB" altLang="en-US" sz="8000" dirty="0" smtClean="0"/>
              <a:t>Oppositions. Dermot watching the opposition tactics.</a:t>
            </a:r>
          </a:p>
          <a:p>
            <a:pPr eaLnBrk="1" hangingPunct="1">
              <a:lnSpc>
                <a:spcPct val="90000"/>
              </a:lnSpc>
              <a:buFont typeface="Arial" panose="020B0604020202020204" pitchFamily="34" charset="0"/>
              <a:buNone/>
              <a:defRPr/>
            </a:pPr>
            <a:r>
              <a:rPr lang="en-GB" altLang="en-US" sz="8000" dirty="0" smtClean="0"/>
              <a:t>And our mid field.  Danny watching our backs. </a:t>
            </a:r>
          </a:p>
          <a:p>
            <a:pPr eaLnBrk="1" hangingPunct="1">
              <a:lnSpc>
                <a:spcPct val="90000"/>
              </a:lnSpc>
              <a:buFont typeface="Arial" panose="020B0604020202020204" pitchFamily="34" charset="0"/>
              <a:buNone/>
              <a:defRPr/>
            </a:pPr>
            <a:r>
              <a:rPr lang="en-GB" altLang="en-US" sz="8000" dirty="0" smtClean="0"/>
              <a:t>Colm watching our forwards. I'll be watching the overall.</a:t>
            </a:r>
            <a:endParaRPr lang="en-US" altLang="en-US" sz="8000" dirty="0"/>
          </a:p>
          <a:p>
            <a:pPr eaLnBrk="1" hangingPunct="1">
              <a:lnSpc>
                <a:spcPct val="90000"/>
              </a:lnSpc>
              <a:buFont typeface="Arial" panose="020B0604020202020204" pitchFamily="34" charset="0"/>
              <a:buNone/>
              <a:defRPr/>
            </a:pPr>
            <a:r>
              <a:rPr lang="en-US" altLang="en-US" sz="8000" b="1" u="sng" dirty="0"/>
              <a:t>Coaching </a:t>
            </a:r>
            <a:r>
              <a:rPr lang="en-US" altLang="en-US" sz="8000" b="1" u="sng" dirty="0" smtClean="0"/>
              <a:t>Team</a:t>
            </a:r>
            <a:r>
              <a:rPr lang="en-GB" altLang="en-US" sz="8000" b="1" u="sng" dirty="0"/>
              <a:t>;</a:t>
            </a:r>
            <a:endParaRPr lang="en-US" altLang="en-US" sz="8000" b="1" u="sng" dirty="0"/>
          </a:p>
          <a:p>
            <a:pPr eaLnBrk="1" hangingPunct="1">
              <a:lnSpc>
                <a:spcPct val="90000"/>
              </a:lnSpc>
              <a:buFont typeface="Arial" panose="020B0604020202020204" pitchFamily="34" charset="0"/>
              <a:buNone/>
              <a:defRPr/>
            </a:pPr>
            <a:r>
              <a:rPr lang="en-US" altLang="en-US" sz="8000" b="1" dirty="0" smtClean="0"/>
              <a:t>S</a:t>
            </a:r>
            <a:r>
              <a:rPr lang="en-GB" altLang="en-US" sz="8000" b="1" dirty="0" err="1" smtClean="0"/>
              <a:t>upervising</a:t>
            </a:r>
            <a:r>
              <a:rPr lang="en-GB" altLang="en-US" sz="8000" b="1" dirty="0" smtClean="0"/>
              <a:t> </a:t>
            </a:r>
            <a:r>
              <a:rPr lang="en-US" altLang="en-US" sz="8000" b="1" dirty="0" smtClean="0"/>
              <a:t>Coach</a:t>
            </a:r>
            <a:r>
              <a:rPr lang="en-US" altLang="en-US" sz="8000" dirty="0" smtClean="0"/>
              <a:t>: </a:t>
            </a:r>
            <a:r>
              <a:rPr lang="en-GB" altLang="en-US" sz="8000" dirty="0" smtClean="0"/>
              <a:t>Ger Lyons from coaching committee or club overseeing coach</a:t>
            </a:r>
            <a:endParaRPr lang="en-US" altLang="en-US" sz="8000" dirty="0"/>
          </a:p>
          <a:p>
            <a:pPr eaLnBrk="1" hangingPunct="1">
              <a:lnSpc>
                <a:spcPct val="90000"/>
              </a:lnSpc>
              <a:buFont typeface="Arial" panose="020B0604020202020204" pitchFamily="34" charset="0"/>
              <a:buNone/>
              <a:defRPr/>
            </a:pPr>
            <a:r>
              <a:rPr lang="en-US" altLang="en-US" sz="8000" b="1" dirty="0" smtClean="0"/>
              <a:t>H</a:t>
            </a:r>
            <a:r>
              <a:rPr lang="en-GB" altLang="en-US" sz="8000" b="1" dirty="0" err="1" smtClean="0"/>
              <a:t>ead</a:t>
            </a:r>
            <a:r>
              <a:rPr lang="en-GB" altLang="en-US" sz="8000" b="1" dirty="0" smtClean="0"/>
              <a:t> </a:t>
            </a:r>
            <a:r>
              <a:rPr lang="en-US" altLang="en-US" sz="8000" b="1" dirty="0" smtClean="0"/>
              <a:t>Coach</a:t>
            </a:r>
            <a:r>
              <a:rPr lang="en-US" altLang="en-US" sz="8000" dirty="0" smtClean="0"/>
              <a:t> :</a:t>
            </a:r>
            <a:r>
              <a:rPr lang="en-GB" altLang="en-US" sz="8000" dirty="0" smtClean="0"/>
              <a:t> John Mc Garry</a:t>
            </a:r>
          </a:p>
          <a:p>
            <a:pPr eaLnBrk="1" hangingPunct="1">
              <a:lnSpc>
                <a:spcPct val="90000"/>
              </a:lnSpc>
              <a:buFont typeface="Arial" panose="020B0604020202020204" pitchFamily="34" charset="0"/>
              <a:buNone/>
              <a:defRPr/>
            </a:pPr>
            <a:r>
              <a:rPr lang="en-GB" altLang="en-US" sz="8000" b="1" dirty="0" smtClean="0"/>
              <a:t>Assistant Coaches:</a:t>
            </a:r>
            <a:r>
              <a:rPr lang="en-GB" altLang="en-US" sz="8000" dirty="0" smtClean="0"/>
              <a:t> </a:t>
            </a:r>
            <a:r>
              <a:rPr lang="en-US" altLang="en-US" sz="8000" dirty="0" smtClean="0"/>
              <a:t> </a:t>
            </a:r>
            <a:r>
              <a:rPr lang="en-GB" altLang="en-US" sz="8000" dirty="0" smtClean="0"/>
              <a:t>Colm Smith and Danny Kelly</a:t>
            </a:r>
            <a:endParaRPr lang="en-US" altLang="en-US" sz="8000" dirty="0"/>
          </a:p>
          <a:p>
            <a:pPr eaLnBrk="1" hangingPunct="1">
              <a:lnSpc>
                <a:spcPct val="90000"/>
              </a:lnSpc>
              <a:buFont typeface="Arial" panose="020B0604020202020204" pitchFamily="34" charset="0"/>
              <a:buNone/>
              <a:defRPr/>
            </a:pPr>
            <a:r>
              <a:rPr lang="en-US" altLang="en-US" sz="8000" b="1" dirty="0"/>
              <a:t>Strength and Conditioning Coach : </a:t>
            </a:r>
            <a:r>
              <a:rPr lang="en-GB" altLang="en-US" sz="8000" dirty="0" smtClean="0"/>
              <a:t>Ian Howley and Experts of Platinum gyms</a:t>
            </a:r>
            <a:endParaRPr lang="en-IE" altLang="en-US" sz="8000" dirty="0"/>
          </a:p>
          <a:p>
            <a:pPr eaLnBrk="1" hangingPunct="1">
              <a:lnSpc>
                <a:spcPct val="90000"/>
              </a:lnSpc>
              <a:buFont typeface="Arial" panose="020B0604020202020204" pitchFamily="34" charset="0"/>
              <a:buNone/>
              <a:defRPr/>
            </a:pPr>
            <a:r>
              <a:rPr lang="en-IE" altLang="en-US" sz="8000" b="1" dirty="0" smtClean="0"/>
              <a:t>Captain</a:t>
            </a:r>
            <a:r>
              <a:rPr lang="en-GB" altLang="en-US" sz="8000" b="1" dirty="0" smtClean="0"/>
              <a:t> for </a:t>
            </a:r>
            <a:r>
              <a:rPr lang="en-GB" altLang="en-US" sz="8000" dirty="0" smtClean="0"/>
              <a:t>201617: To be considered and alternating </a:t>
            </a:r>
            <a:endParaRPr lang="en-IE" altLang="en-US" sz="8000" dirty="0"/>
          </a:p>
          <a:p>
            <a:pPr eaLnBrk="1" hangingPunct="1">
              <a:lnSpc>
                <a:spcPct val="90000"/>
              </a:lnSpc>
              <a:buFont typeface="Arial" panose="020B0604020202020204" pitchFamily="34" charset="0"/>
              <a:buNone/>
              <a:defRPr/>
            </a:pPr>
            <a:r>
              <a:rPr lang="en-IE" altLang="en-US" sz="8000" b="1" dirty="0"/>
              <a:t>Vice Captain</a:t>
            </a:r>
            <a:r>
              <a:rPr lang="en-IE" altLang="en-US" sz="8000" dirty="0"/>
              <a:t> </a:t>
            </a:r>
            <a:r>
              <a:rPr lang="en-GB" altLang="en-US" sz="8000" dirty="0" smtClean="0"/>
              <a:t>for </a:t>
            </a:r>
            <a:r>
              <a:rPr lang="en-IE" altLang="en-US" sz="8000" dirty="0" smtClean="0"/>
              <a:t>201</a:t>
            </a:r>
            <a:r>
              <a:rPr lang="en-GB" altLang="en-US" sz="8000" dirty="0" smtClean="0"/>
              <a:t>617: same</a:t>
            </a:r>
            <a:endParaRPr lang="en-US" altLang="en-US" sz="8000" dirty="0"/>
          </a:p>
          <a:p>
            <a:pPr eaLnBrk="1" hangingPunct="1">
              <a:lnSpc>
                <a:spcPct val="90000"/>
              </a:lnSpc>
              <a:buFont typeface="Arial" panose="020B0604020202020204" pitchFamily="34" charset="0"/>
              <a:buChar char="•"/>
              <a:defRPr/>
            </a:pPr>
            <a:endParaRPr lang="en-IE" altLang="en-US" sz="6000" dirty="0"/>
          </a:p>
          <a:p>
            <a:pPr eaLnBrk="1" hangingPunct="1">
              <a:lnSpc>
                <a:spcPct val="90000"/>
              </a:lnSpc>
              <a:buFont typeface="Arial" panose="020B0604020202020204" pitchFamily="34" charset="0"/>
              <a:buNone/>
              <a:defRPr/>
            </a:pPr>
            <a:endParaRPr lang="en-IE" altLang="en-US" sz="6000" dirty="0"/>
          </a:p>
          <a:p>
            <a:pPr algn="ctr" eaLnBrk="1" hangingPunct="1">
              <a:lnSpc>
                <a:spcPct val="90000"/>
              </a:lnSpc>
              <a:buFont typeface="Arial" panose="020B0604020202020204" pitchFamily="34" charset="0"/>
              <a:buNone/>
              <a:defRPr/>
            </a:pPr>
            <a:r>
              <a:rPr lang="en-IE" altLang="en-US" sz="2600" dirty="0"/>
              <a:t> </a:t>
            </a:r>
          </a:p>
          <a:p>
            <a:pPr algn="ctr" eaLnBrk="1" hangingPunct="1">
              <a:lnSpc>
                <a:spcPct val="90000"/>
              </a:lnSpc>
              <a:buFont typeface="Arial" panose="020B0604020202020204" pitchFamily="34" charset="0"/>
              <a:buChar char="•"/>
              <a:defRPr/>
            </a:pPr>
            <a:endParaRPr lang="en-IE" altLang="en-US" sz="2600" dirty="0"/>
          </a:p>
          <a:p>
            <a:pPr algn="ctr" eaLnBrk="1" hangingPunct="1">
              <a:lnSpc>
                <a:spcPct val="90000"/>
              </a:lnSpc>
              <a:buFont typeface="Arial" panose="020B0604020202020204" pitchFamily="34" charset="0"/>
              <a:buChar char="•"/>
              <a:defRPr/>
            </a:pPr>
            <a:endParaRPr lang="en-IE" altLang="en-US" sz="2600" dirty="0"/>
          </a:p>
          <a:p>
            <a:pPr eaLnBrk="1" hangingPunct="1">
              <a:lnSpc>
                <a:spcPct val="90000"/>
              </a:lnSpc>
              <a:buFont typeface="Arial" panose="020B0604020202020204" pitchFamily="34" charset="0"/>
              <a:buChar char="•"/>
              <a:defRPr/>
            </a:pPr>
            <a:endParaRPr lang="en-IE" altLang="en-US" sz="2600" dirty="0"/>
          </a:p>
        </p:txBody>
      </p:sp>
      <p:sp>
        <p:nvSpPr>
          <p:cNvPr id="5" name="Slide Number Placeholder 4"/>
          <p:cNvSpPr>
            <a:spLocks noGrp="1"/>
          </p:cNvSpPr>
          <p:nvPr>
            <p:ph type="sldNum" sz="quarter" idx="12"/>
          </p:nvPr>
        </p:nvSpPr>
        <p:spPr/>
        <p:txBody>
          <a:bodyPr/>
          <a:lstStyle/>
          <a:p>
            <a:fld id="{6D22F896-40B5-4ADD-8801-0D06FADFA095}" type="slidenum">
              <a:rPr lang="en-US" smtClean="0">
                <a:solidFill>
                  <a:srgbClr val="90C226"/>
                </a:solidFill>
              </a:rPr>
              <a:pPr/>
              <a:t>6</a:t>
            </a:fld>
            <a:endParaRPr lang="en-US" dirty="0">
              <a:solidFill>
                <a:srgbClr val="90C226"/>
              </a:solidFill>
            </a:endParaRPr>
          </a:p>
        </p:txBody>
      </p:sp>
    </p:spTree>
    <p:extLst>
      <p:ext uri="{BB962C8B-B14F-4D97-AF65-F5344CB8AC3E}">
        <p14:creationId xmlns:p14="http://schemas.microsoft.com/office/powerpoint/2010/main" val="16375902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15"/>
          <p:cNvSpPr>
            <a:spLocks noChangeArrowheads="1"/>
          </p:cNvSpPr>
          <p:nvPr>
            <p:custDataLst>
              <p:tags r:id="rId1"/>
            </p:custDataLst>
          </p:nvPr>
        </p:nvSpPr>
        <p:spPr bwMode="auto">
          <a:xfrm>
            <a:off x="1120000" y="99989"/>
            <a:ext cx="10380834" cy="488909"/>
          </a:xfrm>
          <a:prstGeom prst="rect">
            <a:avLst/>
          </a:prstGeom>
          <a:solidFill>
            <a:schemeClr val="accent3">
              <a:lumMod val="75000"/>
            </a:schemeClr>
          </a:solidFill>
          <a:ln w="28575" algn="ctr">
            <a:noFill/>
            <a:miter lim="800000"/>
            <a:headEnd/>
            <a:tailEnd/>
          </a:ln>
        </p:spPr>
        <p:txBody>
          <a:bodyPr lIns="0" tIns="0" rIns="0" bIns="0" anchor="ctr"/>
          <a:lstStyle/>
          <a:p>
            <a:pPr algn="ctr" defTabSz="457200" fontAlgn="base">
              <a:spcBef>
                <a:spcPct val="0"/>
              </a:spcBef>
              <a:spcAft>
                <a:spcPct val="0"/>
              </a:spcAft>
              <a:buFont typeface="Wingdings" pitchFamily="2" charset="2"/>
              <a:buNone/>
            </a:pPr>
            <a:r>
              <a:rPr lang="es-ES" sz="2000" b="1" dirty="0">
                <a:solidFill>
                  <a:srgbClr val="FFFFFF"/>
                </a:solidFill>
                <a:cs typeface="Arial" charset="0"/>
              </a:rPr>
              <a:t>201</a:t>
            </a:r>
            <a:r>
              <a:rPr lang="en-GB" sz="2000" b="1" dirty="0">
                <a:solidFill>
                  <a:srgbClr val="FFFFFF"/>
                </a:solidFill>
                <a:cs typeface="Arial" charset="0"/>
              </a:rPr>
              <a:t>6</a:t>
            </a:r>
            <a:r>
              <a:rPr lang="es-ES" sz="2000" b="1" dirty="0">
                <a:solidFill>
                  <a:srgbClr val="FFFFFF"/>
                </a:solidFill>
                <a:cs typeface="Arial" charset="0"/>
              </a:rPr>
              <a:t> </a:t>
            </a:r>
            <a:r>
              <a:rPr lang="en-GB" sz="2000" b="1" dirty="0">
                <a:solidFill>
                  <a:srgbClr val="FFFFFF"/>
                </a:solidFill>
                <a:cs typeface="Arial" charset="0"/>
              </a:rPr>
              <a:t>/2017</a:t>
            </a:r>
            <a:endParaRPr lang="en-US" sz="2000" b="1" dirty="0">
              <a:solidFill>
                <a:srgbClr val="FFFFFF"/>
              </a:solidFill>
              <a:cs typeface="Arial" charset="0"/>
            </a:endParaRPr>
          </a:p>
        </p:txBody>
      </p:sp>
      <p:cxnSp>
        <p:nvCxnSpPr>
          <p:cNvPr id="46" name="Gerade Verbindung 45"/>
          <p:cNvCxnSpPr/>
          <p:nvPr/>
        </p:nvCxnSpPr>
        <p:spPr bwMode="auto">
          <a:xfrm>
            <a:off x="1933627" y="4983001"/>
            <a:ext cx="6814836" cy="14422"/>
          </a:xfrm>
          <a:prstGeom prst="line">
            <a:avLst/>
          </a:prstGeom>
          <a:noFill/>
          <a:ln w="12700" cap="flat" cmpd="sng" algn="ctr">
            <a:solidFill>
              <a:srgbClr val="C00000"/>
            </a:solidFill>
            <a:prstDash val="solid"/>
            <a:round/>
            <a:headEnd type="none" w="sm" len="sm"/>
            <a:tailEnd type="none" w="sm" len="sm"/>
          </a:ln>
          <a:effectLst/>
        </p:spPr>
      </p:cxnSp>
      <p:sp>
        <p:nvSpPr>
          <p:cNvPr id="50" name="Textfeld 49"/>
          <p:cNvSpPr txBox="1"/>
          <p:nvPr/>
        </p:nvSpPr>
        <p:spPr>
          <a:xfrm>
            <a:off x="1564928" y="2059240"/>
            <a:ext cx="1276514" cy="1731335"/>
          </a:xfrm>
          <a:prstGeom prst="rect">
            <a:avLst/>
          </a:prstGeom>
          <a:solidFill>
            <a:schemeClr val="accent3">
              <a:lumMod val="60000"/>
              <a:lumOff val="40000"/>
            </a:schemeClr>
          </a:solidFill>
          <a:ln>
            <a:noFill/>
          </a:ln>
        </p:spPr>
        <p:txBody>
          <a:bodyPr wrap="square" rtlCol="0">
            <a:noAutofit/>
          </a:bodyPr>
          <a:lstStyle/>
          <a:p>
            <a:pPr defTabSz="457200" fontAlgn="base">
              <a:spcBef>
                <a:spcPct val="0"/>
              </a:spcBef>
              <a:spcAft>
                <a:spcPct val="0"/>
              </a:spcAft>
            </a:pPr>
            <a:r>
              <a:rPr lang="en-GB" sz="1400" b="1" dirty="0">
                <a:solidFill>
                  <a:srgbClr val="000000"/>
                </a:solidFill>
                <a:cs typeface="Arial" charset="0"/>
              </a:rPr>
              <a:t>End </a:t>
            </a:r>
            <a:r>
              <a:rPr lang="en-GB" sz="1400" b="1">
                <a:solidFill>
                  <a:srgbClr val="000000"/>
                </a:solidFill>
                <a:cs typeface="Arial" charset="0"/>
              </a:rPr>
              <a:t>of </a:t>
            </a:r>
            <a:r>
              <a:rPr lang="en-GB" sz="1400" b="1" smtClean="0">
                <a:solidFill>
                  <a:srgbClr val="000000"/>
                </a:solidFill>
                <a:cs typeface="Arial" charset="0"/>
              </a:rPr>
              <a:t>Nov:</a:t>
            </a:r>
            <a:endParaRPr lang="en-US" sz="1400" b="1" dirty="0">
              <a:solidFill>
                <a:srgbClr val="000000"/>
              </a:solidFill>
              <a:cs typeface="Arial" charset="0"/>
            </a:endParaRPr>
          </a:p>
          <a:p>
            <a:pPr defTabSz="457200" fontAlgn="base">
              <a:spcBef>
                <a:spcPct val="0"/>
              </a:spcBef>
              <a:spcAft>
                <a:spcPct val="0"/>
              </a:spcAft>
            </a:pPr>
            <a:r>
              <a:rPr lang="en-GB" sz="1400" dirty="0">
                <a:solidFill>
                  <a:srgbClr val="000000"/>
                </a:solidFill>
                <a:cs typeface="Arial" charset="0"/>
              </a:rPr>
              <a:t>Testing,</a:t>
            </a:r>
          </a:p>
          <a:p>
            <a:pPr defTabSz="457200" fontAlgn="base">
              <a:spcBef>
                <a:spcPct val="0"/>
              </a:spcBef>
              <a:spcAft>
                <a:spcPct val="0"/>
              </a:spcAft>
            </a:pPr>
            <a:r>
              <a:rPr lang="en-US" sz="1400" dirty="0">
                <a:solidFill>
                  <a:srgbClr val="000000"/>
                </a:solidFill>
                <a:cs typeface="Arial" charset="0"/>
              </a:rPr>
              <a:t>Screening Workshop with S &amp; C </a:t>
            </a:r>
            <a:r>
              <a:rPr lang="en-US" sz="1400" dirty="0" smtClean="0">
                <a:solidFill>
                  <a:srgbClr val="000000"/>
                </a:solidFill>
                <a:cs typeface="Arial" charset="0"/>
              </a:rPr>
              <a:t>advisor</a:t>
            </a:r>
            <a:r>
              <a:rPr lang="en-GB" sz="1400" dirty="0" smtClean="0">
                <a:solidFill>
                  <a:srgbClr val="000000"/>
                </a:solidFill>
                <a:cs typeface="Arial" charset="0"/>
              </a:rPr>
              <a:t>. Fitness tests.</a:t>
            </a:r>
            <a:endParaRPr lang="en-US" sz="1400" dirty="0">
              <a:solidFill>
                <a:srgbClr val="000000"/>
              </a:solidFill>
              <a:cs typeface="Arial" charset="0"/>
            </a:endParaRPr>
          </a:p>
        </p:txBody>
      </p:sp>
      <p:sp>
        <p:nvSpPr>
          <p:cNvPr id="53" name="Rechteck 52"/>
          <p:cNvSpPr/>
          <p:nvPr/>
        </p:nvSpPr>
        <p:spPr bwMode="auto">
          <a:xfrm>
            <a:off x="1933627" y="5011979"/>
            <a:ext cx="1815627" cy="251051"/>
          </a:xfrm>
          <a:prstGeom prst="rect">
            <a:avLst/>
          </a:prstGeom>
          <a:solidFill>
            <a:schemeClr val="accent3">
              <a:lumMod val="50000"/>
            </a:schemeClr>
          </a:solidFill>
          <a:ln w="12700">
            <a:solidFill>
              <a:schemeClr val="bg1"/>
            </a:solidFill>
            <a:headEnd type="non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vert="horz" wrap="square" lIns="95925" tIns="47963" rIns="95925" bIns="47963" numCol="1" rtlCol="0" anchor="ctr" anchorCtr="0" compatLnSpc="1">
            <a:prstTxWarp prst="textNoShape">
              <a:avLst/>
            </a:prstTxWarp>
          </a:bodyPr>
          <a:lstStyle/>
          <a:p>
            <a:pPr algn="ctr" defTabSz="457200" eaLnBrk="0" fontAlgn="base" hangingPunct="0">
              <a:spcBef>
                <a:spcPts val="210"/>
              </a:spcBef>
              <a:spcAft>
                <a:spcPct val="0"/>
              </a:spcAft>
            </a:pPr>
            <a:r>
              <a:rPr lang="en-US" sz="1600" b="1" dirty="0">
                <a:solidFill>
                  <a:prstClr val="white"/>
                </a:solidFill>
              </a:rPr>
              <a:t>Dec 201</a:t>
            </a:r>
            <a:r>
              <a:rPr lang="en-GB" sz="1600" b="1" dirty="0">
                <a:solidFill>
                  <a:prstClr val="white"/>
                </a:solidFill>
              </a:rPr>
              <a:t>6</a:t>
            </a:r>
            <a:endParaRPr lang="en-US" sz="1600" b="1" dirty="0">
              <a:solidFill>
                <a:prstClr val="white"/>
              </a:solidFill>
            </a:endParaRPr>
          </a:p>
        </p:txBody>
      </p:sp>
      <p:sp>
        <p:nvSpPr>
          <p:cNvPr id="54" name="Rechteck 53"/>
          <p:cNvSpPr/>
          <p:nvPr/>
        </p:nvSpPr>
        <p:spPr bwMode="auto">
          <a:xfrm>
            <a:off x="3781116" y="5022041"/>
            <a:ext cx="1575932" cy="251051"/>
          </a:xfrm>
          <a:prstGeom prst="rect">
            <a:avLst/>
          </a:prstGeom>
          <a:solidFill>
            <a:schemeClr val="accent3">
              <a:lumMod val="50000"/>
            </a:schemeClr>
          </a:solidFill>
          <a:ln w="12700">
            <a:solidFill>
              <a:schemeClr val="bg1"/>
            </a:solidFill>
            <a:headEnd type="non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vert="horz" wrap="square" lIns="95925" tIns="47963" rIns="95925" bIns="47963" numCol="1" rtlCol="0" anchor="ctr" anchorCtr="0" compatLnSpc="1">
            <a:prstTxWarp prst="textNoShape">
              <a:avLst/>
            </a:prstTxWarp>
          </a:bodyPr>
          <a:lstStyle/>
          <a:p>
            <a:pPr algn="ctr" defTabSz="457200" eaLnBrk="0" fontAlgn="base" hangingPunct="0">
              <a:spcBef>
                <a:spcPts val="210"/>
              </a:spcBef>
              <a:spcAft>
                <a:spcPct val="0"/>
              </a:spcAft>
            </a:pPr>
            <a:r>
              <a:rPr lang="en-US" sz="1600" b="1" dirty="0">
                <a:solidFill>
                  <a:prstClr val="white"/>
                </a:solidFill>
              </a:rPr>
              <a:t>Jan </a:t>
            </a:r>
            <a:r>
              <a:rPr lang="en-US" sz="1600" b="1" dirty="0" smtClean="0">
                <a:solidFill>
                  <a:prstClr val="white"/>
                </a:solidFill>
              </a:rPr>
              <a:t>201</a:t>
            </a:r>
            <a:r>
              <a:rPr lang="en-GB" sz="1600" b="1" dirty="0">
                <a:solidFill>
                  <a:prstClr val="white"/>
                </a:solidFill>
              </a:rPr>
              <a:t>7</a:t>
            </a:r>
            <a:endParaRPr lang="en-US" sz="1600" b="1" dirty="0">
              <a:solidFill>
                <a:prstClr val="white"/>
              </a:solidFill>
            </a:endParaRPr>
          </a:p>
        </p:txBody>
      </p:sp>
      <p:sp>
        <p:nvSpPr>
          <p:cNvPr id="56" name="Textfeld 55"/>
          <p:cNvSpPr txBox="1"/>
          <p:nvPr/>
        </p:nvSpPr>
        <p:spPr>
          <a:xfrm>
            <a:off x="1933627" y="5486831"/>
            <a:ext cx="1815627" cy="230832"/>
          </a:xfrm>
          <a:prstGeom prst="rect">
            <a:avLst/>
          </a:prstGeom>
          <a:noFill/>
          <a:ln>
            <a:solidFill>
              <a:schemeClr val="bg2"/>
            </a:solidFill>
            <a:prstDash val="dash"/>
          </a:ln>
        </p:spPr>
        <p:txBody>
          <a:bodyPr wrap="square" rtlCol="0">
            <a:spAutoFit/>
          </a:bodyPr>
          <a:lstStyle/>
          <a:p>
            <a:pPr defTabSz="457200" fontAlgn="base">
              <a:spcBef>
                <a:spcPct val="0"/>
              </a:spcBef>
              <a:spcAft>
                <a:spcPct val="0"/>
              </a:spcAft>
            </a:pPr>
            <a:r>
              <a:rPr lang="en-US" sz="900" dirty="0">
                <a:solidFill>
                  <a:prstClr val="black"/>
                </a:solidFill>
                <a:cs typeface="Arial" charset="0"/>
              </a:rPr>
              <a:t>S &amp; C = Strength &amp; Conditioning</a:t>
            </a:r>
          </a:p>
        </p:txBody>
      </p:sp>
      <p:grpSp>
        <p:nvGrpSpPr>
          <p:cNvPr id="35" name="Gruppieren 34"/>
          <p:cNvGrpSpPr/>
          <p:nvPr/>
        </p:nvGrpSpPr>
        <p:grpSpPr>
          <a:xfrm>
            <a:off x="1506183" y="527177"/>
            <a:ext cx="2124574" cy="1545554"/>
            <a:chOff x="6289724" y="3066198"/>
            <a:chExt cx="1364461" cy="1473284"/>
          </a:xfrm>
        </p:grpSpPr>
        <p:sp>
          <p:nvSpPr>
            <p:cNvPr id="57" name="Textfeld 56"/>
            <p:cNvSpPr txBox="1"/>
            <p:nvPr/>
          </p:nvSpPr>
          <p:spPr>
            <a:xfrm>
              <a:off x="6573097" y="3101802"/>
              <a:ext cx="1081088" cy="616109"/>
            </a:xfrm>
            <a:prstGeom prst="rect">
              <a:avLst/>
            </a:prstGeom>
            <a:noFill/>
            <a:ln>
              <a:noFill/>
            </a:ln>
          </p:spPr>
          <p:txBody>
            <a:bodyPr wrap="square" rtlCol="0">
              <a:spAutoFit/>
            </a:bodyPr>
            <a:lstStyle/>
            <a:p>
              <a:pPr defTabSz="457200" fontAlgn="base">
                <a:spcBef>
                  <a:spcPct val="0"/>
                </a:spcBef>
                <a:spcAft>
                  <a:spcPct val="0"/>
                </a:spcAft>
              </a:pPr>
              <a:r>
                <a:rPr lang="en-US" sz="1200" dirty="0">
                  <a:solidFill>
                    <a:prstClr val="black"/>
                  </a:solidFill>
                  <a:cs typeface="Arial" charset="0"/>
                </a:rPr>
                <a:t>Strength &amp; Conditioning</a:t>
              </a:r>
              <a:r>
                <a:rPr lang="en-GB" sz="1200" dirty="0">
                  <a:solidFill>
                    <a:prstClr val="black"/>
                  </a:solidFill>
                  <a:cs typeface="Arial" charset="0"/>
                </a:rPr>
                <a:t> and Coaching </a:t>
              </a:r>
              <a:endParaRPr lang="en-US" sz="1200" dirty="0">
                <a:solidFill>
                  <a:prstClr val="black"/>
                </a:solidFill>
                <a:cs typeface="Arial" charset="0"/>
              </a:endParaRPr>
            </a:p>
          </p:txBody>
        </p:sp>
        <p:sp>
          <p:nvSpPr>
            <p:cNvPr id="58" name="Textfeld 57"/>
            <p:cNvSpPr txBox="1"/>
            <p:nvPr/>
          </p:nvSpPr>
          <p:spPr>
            <a:xfrm>
              <a:off x="6544061" y="3992316"/>
              <a:ext cx="784784" cy="293385"/>
            </a:xfrm>
            <a:prstGeom prst="rect">
              <a:avLst/>
            </a:prstGeom>
            <a:noFill/>
            <a:ln>
              <a:noFill/>
            </a:ln>
          </p:spPr>
          <p:txBody>
            <a:bodyPr wrap="square" rtlCol="0">
              <a:spAutoFit/>
            </a:bodyPr>
            <a:lstStyle/>
            <a:p>
              <a:pPr defTabSz="457200" fontAlgn="base">
                <a:spcBef>
                  <a:spcPct val="0"/>
                </a:spcBef>
                <a:spcAft>
                  <a:spcPct val="0"/>
                </a:spcAft>
              </a:pPr>
              <a:r>
                <a:rPr lang="en-GB" sz="1400" dirty="0">
                  <a:solidFill>
                    <a:prstClr val="black"/>
                  </a:solidFill>
                  <a:cs typeface="Arial" charset="0"/>
                </a:rPr>
                <a:t>Game fixtures</a:t>
              </a:r>
              <a:endParaRPr lang="en-US" sz="1400" dirty="0">
                <a:solidFill>
                  <a:prstClr val="black"/>
                </a:solidFill>
                <a:cs typeface="Arial" charset="0"/>
              </a:endParaRPr>
            </a:p>
          </p:txBody>
        </p:sp>
        <p:sp>
          <p:nvSpPr>
            <p:cNvPr id="59" name="Textfeld 58"/>
            <p:cNvSpPr txBox="1"/>
            <p:nvPr/>
          </p:nvSpPr>
          <p:spPr>
            <a:xfrm flipV="1">
              <a:off x="6290949" y="3066198"/>
              <a:ext cx="273289" cy="674945"/>
            </a:xfrm>
            <a:prstGeom prst="rect">
              <a:avLst/>
            </a:prstGeom>
            <a:solidFill>
              <a:schemeClr val="accent3">
                <a:lumMod val="60000"/>
                <a:lumOff val="40000"/>
              </a:schemeClr>
            </a:solidFill>
            <a:ln>
              <a:noFill/>
            </a:ln>
          </p:spPr>
          <p:txBody>
            <a:bodyPr wrap="none" rtlCol="0">
              <a:noAutofit/>
            </a:bodyPr>
            <a:lstStyle/>
            <a:p>
              <a:pPr defTabSz="457200" fontAlgn="base">
                <a:spcBef>
                  <a:spcPct val="0"/>
                </a:spcBef>
                <a:spcAft>
                  <a:spcPct val="0"/>
                </a:spcAft>
              </a:pPr>
              <a:endParaRPr lang="en-US" sz="900" dirty="0">
                <a:solidFill>
                  <a:srgbClr val="000000"/>
                </a:solidFill>
                <a:cs typeface="Arial" charset="0"/>
              </a:endParaRPr>
            </a:p>
          </p:txBody>
        </p:sp>
        <p:sp>
          <p:nvSpPr>
            <p:cNvPr id="60" name="Textfeld 59"/>
            <p:cNvSpPr txBox="1"/>
            <p:nvPr/>
          </p:nvSpPr>
          <p:spPr>
            <a:xfrm>
              <a:off x="6289724" y="3820980"/>
              <a:ext cx="283373" cy="718502"/>
            </a:xfrm>
            <a:prstGeom prst="rect">
              <a:avLst/>
            </a:prstGeom>
            <a:solidFill>
              <a:srgbClr val="E6B9B8"/>
            </a:solidFill>
            <a:ln>
              <a:noFill/>
            </a:ln>
          </p:spPr>
          <p:txBody>
            <a:bodyPr wrap="none" rtlCol="0">
              <a:noAutofit/>
            </a:bodyPr>
            <a:lstStyle/>
            <a:p>
              <a:pPr defTabSz="457200" fontAlgn="base">
                <a:spcBef>
                  <a:spcPct val="0"/>
                </a:spcBef>
                <a:spcAft>
                  <a:spcPct val="0"/>
                </a:spcAft>
              </a:pPr>
              <a:endParaRPr lang="en-US" sz="900" dirty="0">
                <a:solidFill>
                  <a:srgbClr val="000000"/>
                </a:solidFill>
                <a:cs typeface="Arial" charset="0"/>
              </a:endParaRPr>
            </a:p>
          </p:txBody>
        </p:sp>
      </p:grpSp>
      <p:sp>
        <p:nvSpPr>
          <p:cNvPr id="61" name="Textfeld 60"/>
          <p:cNvSpPr txBox="1"/>
          <p:nvPr/>
        </p:nvSpPr>
        <p:spPr>
          <a:xfrm>
            <a:off x="4998662" y="1671460"/>
            <a:ext cx="1209650" cy="2467196"/>
          </a:xfrm>
          <a:prstGeom prst="rect">
            <a:avLst/>
          </a:prstGeom>
          <a:solidFill>
            <a:schemeClr val="accent3">
              <a:lumMod val="60000"/>
              <a:lumOff val="40000"/>
            </a:schemeClr>
          </a:solidFill>
          <a:ln>
            <a:noFill/>
          </a:ln>
        </p:spPr>
        <p:txBody>
          <a:bodyPr wrap="square" rtlCol="0">
            <a:noAutofit/>
          </a:bodyPr>
          <a:lstStyle/>
          <a:p>
            <a:pPr defTabSz="457200" fontAlgn="base">
              <a:spcBef>
                <a:spcPct val="0"/>
              </a:spcBef>
              <a:spcAft>
                <a:spcPct val="0"/>
              </a:spcAft>
            </a:pPr>
            <a:r>
              <a:rPr lang="en-US" sz="1400" b="1" smtClean="0">
                <a:solidFill>
                  <a:srgbClr val="000000"/>
                </a:solidFill>
                <a:cs typeface="Arial" charset="0"/>
              </a:rPr>
              <a:t>Feb</a:t>
            </a:r>
            <a:r>
              <a:rPr lang="en-US" sz="1400" dirty="0">
                <a:solidFill>
                  <a:srgbClr val="000000"/>
                </a:solidFill>
                <a:cs typeface="Arial" charset="0"/>
              </a:rPr>
              <a:t>: </a:t>
            </a:r>
            <a:r>
              <a:rPr lang="en-GB" sz="1400" dirty="0">
                <a:solidFill>
                  <a:srgbClr val="000000"/>
                </a:solidFill>
                <a:cs typeface="Arial" charset="0"/>
              </a:rPr>
              <a:t>Maintain </a:t>
            </a:r>
            <a:r>
              <a:rPr lang="en-US" sz="1400" dirty="0">
                <a:solidFill>
                  <a:srgbClr val="000000"/>
                </a:solidFill>
                <a:cs typeface="Arial" charset="0"/>
              </a:rPr>
              <a:t>strength and conditioning</a:t>
            </a:r>
            <a:r>
              <a:rPr lang="en-GB" sz="1400" dirty="0" smtClean="0">
                <a:solidFill>
                  <a:srgbClr val="000000"/>
                </a:solidFill>
                <a:cs typeface="Arial" charset="0"/>
              </a:rPr>
              <a:t>. Mental training.</a:t>
            </a:r>
            <a:endParaRPr lang="en-GB" sz="1400" dirty="0">
              <a:solidFill>
                <a:srgbClr val="000000"/>
              </a:solidFill>
              <a:cs typeface="Arial" charset="0"/>
            </a:endParaRPr>
          </a:p>
          <a:p>
            <a:pPr defTabSz="457200" fontAlgn="base">
              <a:spcBef>
                <a:spcPct val="0"/>
              </a:spcBef>
              <a:spcAft>
                <a:spcPct val="0"/>
              </a:spcAft>
            </a:pPr>
            <a:r>
              <a:rPr lang="en-GB" sz="1400" dirty="0">
                <a:solidFill>
                  <a:srgbClr val="000000"/>
                </a:solidFill>
                <a:cs typeface="Arial" charset="0"/>
              </a:rPr>
              <a:t>Drills, Skills, </a:t>
            </a:r>
            <a:r>
              <a:rPr lang="en-GB" sz="1400" dirty="0" err="1">
                <a:solidFill>
                  <a:srgbClr val="000000"/>
                </a:solidFill>
                <a:cs typeface="Arial" charset="0"/>
              </a:rPr>
              <a:t>plyometrics</a:t>
            </a:r>
            <a:endParaRPr lang="en-GB" sz="1400" dirty="0">
              <a:solidFill>
                <a:srgbClr val="000000"/>
              </a:solidFill>
              <a:cs typeface="Arial" charset="0"/>
            </a:endParaRPr>
          </a:p>
          <a:p>
            <a:pPr defTabSz="457200" fontAlgn="base">
              <a:spcBef>
                <a:spcPct val="0"/>
              </a:spcBef>
              <a:spcAft>
                <a:spcPct val="0"/>
              </a:spcAft>
            </a:pPr>
            <a:r>
              <a:rPr lang="en-GB" sz="1400" dirty="0">
                <a:solidFill>
                  <a:srgbClr val="000000"/>
                </a:solidFill>
                <a:cs typeface="Arial" charset="0"/>
              </a:rPr>
              <a:t>Tactical work and set plays.</a:t>
            </a:r>
            <a:endParaRPr lang="en-US" sz="1400" dirty="0">
              <a:solidFill>
                <a:srgbClr val="000000"/>
              </a:solidFill>
              <a:cs typeface="Arial" charset="0"/>
            </a:endParaRPr>
          </a:p>
        </p:txBody>
      </p:sp>
      <p:sp>
        <p:nvSpPr>
          <p:cNvPr id="62" name="Textfeld 61"/>
          <p:cNvSpPr txBox="1"/>
          <p:nvPr/>
        </p:nvSpPr>
        <p:spPr>
          <a:xfrm>
            <a:off x="1303996" y="3861805"/>
            <a:ext cx="2462545" cy="646331"/>
          </a:xfrm>
          <a:prstGeom prst="rect">
            <a:avLst/>
          </a:prstGeom>
          <a:solidFill>
            <a:schemeClr val="accent3">
              <a:lumMod val="60000"/>
              <a:lumOff val="40000"/>
            </a:schemeClr>
          </a:solidFill>
          <a:ln>
            <a:noFill/>
          </a:ln>
        </p:spPr>
        <p:txBody>
          <a:bodyPr wrap="square" rtlCol="0">
            <a:spAutoFit/>
          </a:bodyPr>
          <a:lstStyle/>
          <a:p>
            <a:pPr defTabSz="457200" fontAlgn="base">
              <a:spcBef>
                <a:spcPct val="0"/>
              </a:spcBef>
              <a:spcAft>
                <a:spcPct val="0"/>
              </a:spcAft>
            </a:pPr>
            <a:r>
              <a:rPr lang="en-US" sz="1200" b="1" dirty="0">
                <a:solidFill>
                  <a:srgbClr val="000000"/>
                </a:solidFill>
                <a:cs typeface="Arial" charset="0"/>
              </a:rPr>
              <a:t>Dec </a:t>
            </a:r>
            <a:r>
              <a:rPr lang="en-GB" sz="1200" b="1" dirty="0">
                <a:solidFill>
                  <a:srgbClr val="000000"/>
                </a:solidFill>
                <a:cs typeface="Arial" charset="0"/>
              </a:rPr>
              <a:t> 1</a:t>
            </a:r>
            <a:r>
              <a:rPr lang="en-US" sz="1200" b="1" dirty="0">
                <a:solidFill>
                  <a:srgbClr val="000000"/>
                </a:solidFill>
                <a:cs typeface="Arial" charset="0"/>
              </a:rPr>
              <a:t>:</a:t>
            </a:r>
            <a:r>
              <a:rPr lang="en-US" sz="1200" dirty="0">
                <a:solidFill>
                  <a:srgbClr val="000000"/>
                </a:solidFill>
                <a:cs typeface="Arial" charset="0"/>
              </a:rPr>
              <a:t> Rowing plans. Delivery of individual </a:t>
            </a:r>
            <a:r>
              <a:rPr lang="en-US" sz="1200" dirty="0" smtClean="0">
                <a:solidFill>
                  <a:srgbClr val="000000"/>
                </a:solidFill>
                <a:cs typeface="Arial" charset="0"/>
              </a:rPr>
              <a:t>rehab/</a:t>
            </a:r>
            <a:r>
              <a:rPr lang="en-GB" sz="1200" dirty="0" smtClean="0">
                <a:solidFill>
                  <a:srgbClr val="000000"/>
                </a:solidFill>
                <a:cs typeface="Arial" charset="0"/>
              </a:rPr>
              <a:t>condition</a:t>
            </a:r>
            <a:r>
              <a:rPr lang="en-US" sz="1200" dirty="0" smtClean="0">
                <a:solidFill>
                  <a:srgbClr val="000000"/>
                </a:solidFill>
                <a:cs typeface="Arial" charset="0"/>
              </a:rPr>
              <a:t>ing </a:t>
            </a:r>
            <a:r>
              <a:rPr lang="en-US" sz="1200" dirty="0">
                <a:solidFill>
                  <a:srgbClr val="000000"/>
                </a:solidFill>
                <a:cs typeface="Arial" charset="0"/>
              </a:rPr>
              <a:t>plans for players by S&amp;C advisor.</a:t>
            </a:r>
          </a:p>
        </p:txBody>
      </p:sp>
      <p:cxnSp>
        <p:nvCxnSpPr>
          <p:cNvPr id="51" name="Gerade Verbindung 50"/>
          <p:cNvCxnSpPr/>
          <p:nvPr/>
        </p:nvCxnSpPr>
        <p:spPr bwMode="auto">
          <a:xfrm>
            <a:off x="2639553" y="3790574"/>
            <a:ext cx="0" cy="1192422"/>
          </a:xfrm>
          <a:prstGeom prst="line">
            <a:avLst/>
          </a:prstGeom>
          <a:noFill/>
          <a:ln w="12700" cap="flat" cmpd="sng" algn="ctr">
            <a:solidFill>
              <a:srgbClr val="8B9DB3"/>
            </a:solidFill>
            <a:prstDash val="sysDash"/>
            <a:round/>
            <a:headEnd type="oval" w="sm" len="sm"/>
            <a:tailEnd type="oval" w="sm" len="sm"/>
          </a:ln>
          <a:effectLst/>
        </p:spPr>
      </p:cxnSp>
      <p:cxnSp>
        <p:nvCxnSpPr>
          <p:cNvPr id="70" name="Gerade Verbindung 69"/>
          <p:cNvCxnSpPr>
            <a:stCxn id="62" idx="2"/>
          </p:cNvCxnSpPr>
          <p:nvPr/>
        </p:nvCxnSpPr>
        <p:spPr bwMode="auto">
          <a:xfrm>
            <a:off x="2535269" y="4508136"/>
            <a:ext cx="690591" cy="452027"/>
          </a:xfrm>
          <a:prstGeom prst="line">
            <a:avLst/>
          </a:prstGeom>
          <a:noFill/>
          <a:ln w="12700" cap="flat" cmpd="sng" algn="ctr">
            <a:solidFill>
              <a:srgbClr val="8B9DB3"/>
            </a:solidFill>
            <a:prstDash val="sysDash"/>
            <a:round/>
            <a:headEnd type="oval" w="sm" len="sm"/>
            <a:tailEnd type="oval" w="sm" len="sm"/>
          </a:ln>
          <a:effectLst/>
        </p:spPr>
      </p:cxnSp>
      <p:sp>
        <p:nvSpPr>
          <p:cNvPr id="73" name="Textfeld 72"/>
          <p:cNvSpPr txBox="1"/>
          <p:nvPr/>
        </p:nvSpPr>
        <p:spPr>
          <a:xfrm>
            <a:off x="6232989" y="2463896"/>
            <a:ext cx="2450117" cy="307777"/>
          </a:xfrm>
          <a:prstGeom prst="rect">
            <a:avLst/>
          </a:prstGeom>
          <a:solidFill>
            <a:srgbClr val="E6B9B8"/>
          </a:solidFill>
          <a:ln>
            <a:noFill/>
          </a:ln>
        </p:spPr>
        <p:txBody>
          <a:bodyPr wrap="square" rtlCol="0">
            <a:spAutoFit/>
          </a:bodyPr>
          <a:lstStyle/>
          <a:p>
            <a:pPr defTabSz="457200" fontAlgn="base">
              <a:spcBef>
                <a:spcPct val="0"/>
              </a:spcBef>
              <a:spcAft>
                <a:spcPct val="0"/>
              </a:spcAft>
            </a:pPr>
            <a:r>
              <a:rPr lang="en-US" sz="1400" b="1" dirty="0" smtClean="0">
                <a:solidFill>
                  <a:srgbClr val="000000"/>
                </a:solidFill>
                <a:cs typeface="Arial" charset="0"/>
              </a:rPr>
              <a:t>22</a:t>
            </a:r>
            <a:r>
              <a:rPr lang="en-GB" sz="1400" b="1" dirty="0" smtClean="0">
                <a:solidFill>
                  <a:srgbClr val="000000"/>
                </a:solidFill>
                <a:cs typeface="Arial" charset="0"/>
              </a:rPr>
              <a:t> </a:t>
            </a:r>
            <a:r>
              <a:rPr lang="en-US" sz="1400" b="1" dirty="0" smtClean="0">
                <a:solidFill>
                  <a:srgbClr val="000000"/>
                </a:solidFill>
                <a:cs typeface="Arial" charset="0"/>
              </a:rPr>
              <a:t>Feb</a:t>
            </a:r>
            <a:r>
              <a:rPr lang="en-US" sz="1400" b="1" dirty="0">
                <a:solidFill>
                  <a:srgbClr val="000000"/>
                </a:solidFill>
                <a:cs typeface="Arial" charset="0"/>
              </a:rPr>
              <a:t>: </a:t>
            </a:r>
            <a:r>
              <a:rPr lang="en-US" sz="1400" dirty="0">
                <a:solidFill>
                  <a:srgbClr val="000000"/>
                </a:solidFill>
                <a:cs typeface="Arial" charset="0"/>
              </a:rPr>
              <a:t>1</a:t>
            </a:r>
            <a:r>
              <a:rPr lang="en-US" sz="1400" baseline="30000" dirty="0">
                <a:solidFill>
                  <a:srgbClr val="000000"/>
                </a:solidFill>
                <a:cs typeface="Arial" charset="0"/>
              </a:rPr>
              <a:t>st</a:t>
            </a:r>
            <a:r>
              <a:rPr lang="en-US" sz="1400" dirty="0">
                <a:solidFill>
                  <a:srgbClr val="000000"/>
                </a:solidFill>
                <a:cs typeface="Arial" charset="0"/>
              </a:rPr>
              <a:t> League Game </a:t>
            </a:r>
            <a:r>
              <a:rPr lang="en-GB" sz="1400" dirty="0">
                <a:solidFill>
                  <a:srgbClr val="000000"/>
                </a:solidFill>
                <a:cs typeface="Arial" charset="0"/>
              </a:rPr>
              <a:t>??</a:t>
            </a:r>
            <a:endParaRPr lang="en-US" sz="1400" dirty="0">
              <a:solidFill>
                <a:srgbClr val="000000"/>
              </a:solidFill>
              <a:cs typeface="Arial" charset="0"/>
            </a:endParaRPr>
          </a:p>
        </p:txBody>
      </p:sp>
      <p:cxnSp>
        <p:nvCxnSpPr>
          <p:cNvPr id="66" name="Gerade Verbindung 65"/>
          <p:cNvCxnSpPr/>
          <p:nvPr/>
        </p:nvCxnSpPr>
        <p:spPr bwMode="auto">
          <a:xfrm>
            <a:off x="3959398" y="4500865"/>
            <a:ext cx="0" cy="459297"/>
          </a:xfrm>
          <a:prstGeom prst="line">
            <a:avLst/>
          </a:prstGeom>
          <a:noFill/>
          <a:ln w="12700" cap="flat" cmpd="sng" algn="ctr">
            <a:solidFill>
              <a:srgbClr val="8B9DB3"/>
            </a:solidFill>
            <a:prstDash val="sysDash"/>
            <a:round/>
            <a:headEnd type="oval" w="sm" len="sm"/>
            <a:tailEnd type="oval" w="sm" len="sm"/>
          </a:ln>
          <a:effectLst/>
        </p:spPr>
      </p:cxnSp>
      <p:cxnSp>
        <p:nvCxnSpPr>
          <p:cNvPr id="74" name="Gerade Verbindung 73"/>
          <p:cNvCxnSpPr/>
          <p:nvPr/>
        </p:nvCxnSpPr>
        <p:spPr bwMode="auto">
          <a:xfrm>
            <a:off x="7895139" y="3244323"/>
            <a:ext cx="0" cy="1715839"/>
          </a:xfrm>
          <a:prstGeom prst="line">
            <a:avLst/>
          </a:prstGeom>
          <a:noFill/>
          <a:ln w="12700" cap="flat" cmpd="sng" algn="ctr">
            <a:solidFill>
              <a:srgbClr val="8B9DB3"/>
            </a:solidFill>
            <a:prstDash val="sysDash"/>
            <a:round/>
            <a:headEnd type="oval" w="sm" len="sm"/>
            <a:tailEnd type="oval" w="sm" len="sm"/>
          </a:ln>
          <a:effectLst/>
        </p:spPr>
      </p:cxnSp>
      <p:sp>
        <p:nvSpPr>
          <p:cNvPr id="52" name="Rechteck 53"/>
          <p:cNvSpPr/>
          <p:nvPr/>
        </p:nvSpPr>
        <p:spPr bwMode="auto">
          <a:xfrm>
            <a:off x="5427895" y="5022041"/>
            <a:ext cx="1575932" cy="251051"/>
          </a:xfrm>
          <a:prstGeom prst="rect">
            <a:avLst/>
          </a:prstGeom>
          <a:solidFill>
            <a:schemeClr val="accent3">
              <a:lumMod val="50000"/>
            </a:schemeClr>
          </a:solidFill>
          <a:ln w="12700">
            <a:solidFill>
              <a:schemeClr val="bg1"/>
            </a:solidFill>
            <a:headEnd type="non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vert="horz" wrap="square" lIns="95925" tIns="47963" rIns="95925" bIns="47963" numCol="1" rtlCol="0" anchor="ctr" anchorCtr="0" compatLnSpc="1">
            <a:prstTxWarp prst="textNoShape">
              <a:avLst/>
            </a:prstTxWarp>
          </a:bodyPr>
          <a:lstStyle/>
          <a:p>
            <a:pPr algn="ctr" defTabSz="457200" eaLnBrk="0" fontAlgn="base" hangingPunct="0">
              <a:spcBef>
                <a:spcPts val="210"/>
              </a:spcBef>
              <a:spcAft>
                <a:spcPct val="0"/>
              </a:spcAft>
            </a:pPr>
            <a:r>
              <a:rPr lang="en-US" sz="1600" b="1" dirty="0">
                <a:solidFill>
                  <a:prstClr val="white"/>
                </a:solidFill>
              </a:rPr>
              <a:t>Feb </a:t>
            </a:r>
            <a:r>
              <a:rPr lang="en-US" sz="1600" b="1" dirty="0" smtClean="0">
                <a:solidFill>
                  <a:prstClr val="white"/>
                </a:solidFill>
              </a:rPr>
              <a:t>201</a:t>
            </a:r>
            <a:r>
              <a:rPr lang="en-GB" sz="1600" b="1" dirty="0">
                <a:solidFill>
                  <a:prstClr val="white"/>
                </a:solidFill>
              </a:rPr>
              <a:t>7</a:t>
            </a:r>
            <a:endParaRPr lang="en-US" sz="1600" b="1" dirty="0">
              <a:solidFill>
                <a:prstClr val="white"/>
              </a:solidFill>
            </a:endParaRPr>
          </a:p>
        </p:txBody>
      </p:sp>
      <p:sp>
        <p:nvSpPr>
          <p:cNvPr id="63" name="Rechteck 53"/>
          <p:cNvSpPr/>
          <p:nvPr/>
        </p:nvSpPr>
        <p:spPr bwMode="auto">
          <a:xfrm>
            <a:off x="7107174" y="5022041"/>
            <a:ext cx="1575932" cy="251051"/>
          </a:xfrm>
          <a:prstGeom prst="rect">
            <a:avLst/>
          </a:prstGeom>
          <a:solidFill>
            <a:schemeClr val="accent3">
              <a:lumMod val="50000"/>
            </a:schemeClr>
          </a:solidFill>
          <a:ln w="12700">
            <a:solidFill>
              <a:schemeClr val="bg1"/>
            </a:solidFill>
            <a:headEnd type="non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vert="horz" wrap="square" lIns="95925" tIns="47963" rIns="95925" bIns="47963" numCol="1" rtlCol="0" anchor="ctr" anchorCtr="0" compatLnSpc="1">
            <a:prstTxWarp prst="textNoShape">
              <a:avLst/>
            </a:prstTxWarp>
          </a:bodyPr>
          <a:lstStyle/>
          <a:p>
            <a:pPr algn="ctr" defTabSz="457200" eaLnBrk="0" fontAlgn="base" hangingPunct="0">
              <a:spcBef>
                <a:spcPts val="210"/>
              </a:spcBef>
              <a:spcAft>
                <a:spcPct val="0"/>
              </a:spcAft>
            </a:pPr>
            <a:r>
              <a:rPr lang="en-US" sz="1600" b="1" dirty="0">
                <a:solidFill>
                  <a:prstClr val="white"/>
                </a:solidFill>
              </a:rPr>
              <a:t>Mar 201</a:t>
            </a:r>
            <a:r>
              <a:rPr lang="en-GB" sz="1600" b="1" dirty="0">
                <a:solidFill>
                  <a:prstClr val="white"/>
                </a:solidFill>
              </a:rPr>
              <a:t>7</a:t>
            </a:r>
            <a:endParaRPr lang="en-US" sz="1600" b="1" dirty="0">
              <a:solidFill>
                <a:prstClr val="white"/>
              </a:solidFill>
            </a:endParaRPr>
          </a:p>
        </p:txBody>
      </p:sp>
      <p:sp>
        <p:nvSpPr>
          <p:cNvPr id="67" name="Textfeld 49"/>
          <p:cNvSpPr txBox="1"/>
          <p:nvPr/>
        </p:nvSpPr>
        <p:spPr>
          <a:xfrm>
            <a:off x="3803636" y="2042672"/>
            <a:ext cx="1113422" cy="2878451"/>
          </a:xfrm>
          <a:prstGeom prst="rect">
            <a:avLst/>
          </a:prstGeom>
          <a:solidFill>
            <a:schemeClr val="accent3">
              <a:lumMod val="60000"/>
              <a:lumOff val="40000"/>
            </a:schemeClr>
          </a:solidFill>
          <a:ln>
            <a:noFill/>
          </a:ln>
        </p:spPr>
        <p:txBody>
          <a:bodyPr wrap="square" rtlCol="0">
            <a:noAutofit/>
          </a:bodyPr>
          <a:lstStyle/>
          <a:p>
            <a:pPr defTabSz="457200" fontAlgn="base">
              <a:spcBef>
                <a:spcPct val="0"/>
              </a:spcBef>
              <a:spcAft>
                <a:spcPct val="0"/>
              </a:spcAft>
            </a:pPr>
            <a:r>
              <a:rPr lang="en-US" sz="1400" b="1" dirty="0">
                <a:solidFill>
                  <a:srgbClr val="000000"/>
                </a:solidFill>
                <a:cs typeface="Arial" charset="0"/>
              </a:rPr>
              <a:t>Jan </a:t>
            </a:r>
            <a:r>
              <a:rPr lang="en-GB" sz="1400" b="1" dirty="0" smtClean="0">
                <a:solidFill>
                  <a:srgbClr val="000000"/>
                </a:solidFill>
                <a:cs typeface="Arial" charset="0"/>
              </a:rPr>
              <a:t>19th</a:t>
            </a:r>
            <a:r>
              <a:rPr lang="en-US" sz="1400" b="1" dirty="0" smtClean="0">
                <a:solidFill>
                  <a:srgbClr val="000000"/>
                </a:solidFill>
                <a:cs typeface="Arial" charset="0"/>
              </a:rPr>
              <a:t>: </a:t>
            </a:r>
            <a:endParaRPr lang="en-GB" sz="1400" b="1" dirty="0">
              <a:solidFill>
                <a:srgbClr val="000000"/>
              </a:solidFill>
              <a:cs typeface="Arial" charset="0"/>
            </a:endParaRPr>
          </a:p>
          <a:p>
            <a:pPr defTabSz="457200" fontAlgn="base">
              <a:spcBef>
                <a:spcPct val="0"/>
              </a:spcBef>
              <a:spcAft>
                <a:spcPct val="0"/>
              </a:spcAft>
            </a:pPr>
            <a:r>
              <a:rPr lang="en-GB" sz="1400" b="1" dirty="0">
                <a:solidFill>
                  <a:srgbClr val="000000"/>
                </a:solidFill>
                <a:cs typeface="Arial" charset="0"/>
              </a:rPr>
              <a:t>General cardiovascular fitness work </a:t>
            </a:r>
            <a:r>
              <a:rPr lang="en-GB" sz="1400" b="1" u="sng" dirty="0">
                <a:solidFill>
                  <a:srgbClr val="000000"/>
                </a:solidFill>
                <a:cs typeface="Arial" charset="0"/>
              </a:rPr>
              <a:t>10km</a:t>
            </a:r>
            <a:r>
              <a:rPr lang="en-GB" sz="1400" b="1" dirty="0">
                <a:solidFill>
                  <a:srgbClr val="000000"/>
                </a:solidFill>
                <a:cs typeface="Arial" charset="0"/>
              </a:rPr>
              <a:t> timed. Also</a:t>
            </a:r>
            <a:endParaRPr lang="en-GB" sz="1400" dirty="0">
              <a:solidFill>
                <a:srgbClr val="000000"/>
              </a:solidFill>
              <a:cs typeface="Arial" charset="0"/>
            </a:endParaRPr>
          </a:p>
          <a:p>
            <a:pPr defTabSz="457200" fontAlgn="base">
              <a:spcBef>
                <a:spcPct val="0"/>
              </a:spcBef>
              <a:spcAft>
                <a:spcPct val="0"/>
              </a:spcAft>
            </a:pPr>
            <a:r>
              <a:rPr lang="en-GB" sz="1400" dirty="0">
                <a:solidFill>
                  <a:srgbClr val="000000"/>
                </a:solidFill>
                <a:cs typeface="Arial" charset="0"/>
              </a:rPr>
              <a:t>TRX, Speed , Power, Football training and flexibility.</a:t>
            </a:r>
          </a:p>
          <a:p>
            <a:pPr defTabSz="457200" fontAlgn="base">
              <a:spcBef>
                <a:spcPct val="0"/>
              </a:spcBef>
              <a:spcAft>
                <a:spcPct val="0"/>
              </a:spcAft>
            </a:pPr>
            <a:r>
              <a:rPr lang="en-GB" sz="1400" dirty="0">
                <a:solidFill>
                  <a:srgbClr val="000000"/>
                </a:solidFill>
                <a:cs typeface="Arial" charset="0"/>
              </a:rPr>
              <a:t>20 min matches</a:t>
            </a:r>
            <a:endParaRPr lang="en-US" sz="1400" dirty="0">
              <a:solidFill>
                <a:srgbClr val="000000"/>
              </a:solidFill>
              <a:cs typeface="Arial" charset="0"/>
            </a:endParaRPr>
          </a:p>
        </p:txBody>
      </p:sp>
      <p:cxnSp>
        <p:nvCxnSpPr>
          <p:cNvPr id="68" name="Gerade Verbindung 73"/>
          <p:cNvCxnSpPr/>
          <p:nvPr/>
        </p:nvCxnSpPr>
        <p:spPr bwMode="auto">
          <a:xfrm flipV="1">
            <a:off x="2006165" y="5842302"/>
            <a:ext cx="2400932" cy="7180"/>
          </a:xfrm>
          <a:prstGeom prst="line">
            <a:avLst/>
          </a:prstGeom>
          <a:noFill/>
          <a:ln w="12700" cap="flat" cmpd="sng" algn="ctr">
            <a:solidFill>
              <a:srgbClr val="8B9DB3"/>
            </a:solidFill>
            <a:prstDash val="sysDash"/>
            <a:round/>
            <a:headEnd type="oval" w="sm" len="sm"/>
            <a:tailEnd type="oval" w="sm" len="sm"/>
          </a:ln>
          <a:effectLst/>
        </p:spPr>
      </p:cxnSp>
      <p:cxnSp>
        <p:nvCxnSpPr>
          <p:cNvPr id="69" name="Gerade Verbindung 73"/>
          <p:cNvCxnSpPr/>
          <p:nvPr/>
        </p:nvCxnSpPr>
        <p:spPr bwMode="auto">
          <a:xfrm>
            <a:off x="6564243" y="2857945"/>
            <a:ext cx="0" cy="2102217"/>
          </a:xfrm>
          <a:prstGeom prst="line">
            <a:avLst/>
          </a:prstGeom>
          <a:noFill/>
          <a:ln w="12700" cap="flat" cmpd="sng" algn="ctr">
            <a:solidFill>
              <a:srgbClr val="8B9DB3"/>
            </a:solidFill>
            <a:prstDash val="sysDash"/>
            <a:round/>
            <a:headEnd type="oval" w="sm" len="sm"/>
            <a:tailEnd type="oval" w="sm" len="sm"/>
          </a:ln>
          <a:effectLst/>
        </p:spPr>
      </p:cxnSp>
      <p:cxnSp>
        <p:nvCxnSpPr>
          <p:cNvPr id="71" name="Gerade Verbindung 73"/>
          <p:cNvCxnSpPr/>
          <p:nvPr/>
        </p:nvCxnSpPr>
        <p:spPr bwMode="auto">
          <a:xfrm>
            <a:off x="5464989" y="3244323"/>
            <a:ext cx="0" cy="1715839"/>
          </a:xfrm>
          <a:prstGeom prst="line">
            <a:avLst/>
          </a:prstGeom>
          <a:noFill/>
          <a:ln w="12700" cap="flat" cmpd="sng" algn="ctr">
            <a:solidFill>
              <a:srgbClr val="8B9DB3"/>
            </a:solidFill>
            <a:prstDash val="sysDash"/>
            <a:round/>
            <a:headEnd type="oval" w="sm" len="sm"/>
            <a:tailEnd type="oval" w="sm" len="sm"/>
          </a:ln>
          <a:effectLst/>
        </p:spPr>
      </p:cxnSp>
      <p:sp>
        <p:nvSpPr>
          <p:cNvPr id="72" name="Textfeld 60"/>
          <p:cNvSpPr txBox="1"/>
          <p:nvPr/>
        </p:nvSpPr>
        <p:spPr>
          <a:xfrm>
            <a:off x="7335495" y="1026297"/>
            <a:ext cx="2825936" cy="1291793"/>
          </a:xfrm>
          <a:prstGeom prst="rect">
            <a:avLst/>
          </a:prstGeom>
          <a:solidFill>
            <a:schemeClr val="accent3">
              <a:lumMod val="60000"/>
              <a:lumOff val="40000"/>
            </a:schemeClr>
          </a:solidFill>
          <a:ln>
            <a:noFill/>
          </a:ln>
        </p:spPr>
        <p:txBody>
          <a:bodyPr wrap="square" rtlCol="0">
            <a:noAutofit/>
          </a:bodyPr>
          <a:lstStyle/>
          <a:p>
            <a:pPr defTabSz="457200" fontAlgn="base">
              <a:spcBef>
                <a:spcPct val="0"/>
              </a:spcBef>
              <a:spcAft>
                <a:spcPct val="0"/>
              </a:spcAft>
            </a:pPr>
            <a:r>
              <a:rPr lang="en-GB" sz="1200" dirty="0">
                <a:solidFill>
                  <a:srgbClr val="000000"/>
                </a:solidFill>
                <a:cs typeface="Arial" charset="0"/>
              </a:rPr>
              <a:t>March 1st </a:t>
            </a:r>
            <a:r>
              <a:rPr lang="en-US" sz="1200" dirty="0">
                <a:solidFill>
                  <a:srgbClr val="000000"/>
                </a:solidFill>
                <a:cs typeface="Arial" charset="0"/>
              </a:rPr>
              <a:t>checkpoint with S&amp;C coach</a:t>
            </a:r>
            <a:endParaRPr lang="en-GB" sz="1200" dirty="0">
              <a:solidFill>
                <a:srgbClr val="000000"/>
              </a:solidFill>
              <a:cs typeface="Arial" charset="0"/>
            </a:endParaRPr>
          </a:p>
          <a:p>
            <a:pPr defTabSz="457200" fontAlgn="base">
              <a:spcBef>
                <a:spcPct val="0"/>
              </a:spcBef>
              <a:spcAft>
                <a:spcPct val="0"/>
              </a:spcAft>
            </a:pPr>
            <a:r>
              <a:rPr lang="en-GB" sz="1200" dirty="0">
                <a:solidFill>
                  <a:srgbClr val="000000"/>
                </a:solidFill>
                <a:cs typeface="Arial" charset="0"/>
              </a:rPr>
              <a:t>Breaking Ball, Vision plays, speed of thought, high catching, pick ups under pressure, near hand tackling and possession games.</a:t>
            </a:r>
            <a:endParaRPr lang="en-US" sz="1200" dirty="0">
              <a:solidFill>
                <a:srgbClr val="000000"/>
              </a:solidFill>
              <a:cs typeface="Arial" charset="0"/>
            </a:endParaRPr>
          </a:p>
        </p:txBody>
      </p:sp>
      <p:sp>
        <p:nvSpPr>
          <p:cNvPr id="75" name="Textfeld 60"/>
          <p:cNvSpPr txBox="1"/>
          <p:nvPr/>
        </p:nvSpPr>
        <p:spPr>
          <a:xfrm>
            <a:off x="7976745" y="3871773"/>
            <a:ext cx="2184686" cy="593523"/>
          </a:xfrm>
          <a:prstGeom prst="rect">
            <a:avLst/>
          </a:prstGeom>
          <a:solidFill>
            <a:schemeClr val="accent3">
              <a:lumMod val="60000"/>
              <a:lumOff val="40000"/>
            </a:schemeClr>
          </a:solidFill>
          <a:ln>
            <a:noFill/>
          </a:ln>
        </p:spPr>
        <p:txBody>
          <a:bodyPr wrap="square" rtlCol="0">
            <a:noAutofit/>
          </a:bodyPr>
          <a:lstStyle/>
          <a:p>
            <a:pPr defTabSz="457200" fontAlgn="base">
              <a:spcBef>
                <a:spcPct val="0"/>
              </a:spcBef>
              <a:spcAft>
                <a:spcPct val="0"/>
              </a:spcAft>
            </a:pPr>
            <a:r>
              <a:rPr lang="en-US" sz="1400" dirty="0">
                <a:solidFill>
                  <a:srgbClr val="000000"/>
                </a:solidFill>
                <a:cs typeface="Arial" charset="0"/>
              </a:rPr>
              <a:t>End </a:t>
            </a:r>
            <a:r>
              <a:rPr lang="en-GB" sz="1400" dirty="0" smtClean="0">
                <a:solidFill>
                  <a:srgbClr val="000000"/>
                </a:solidFill>
                <a:cs typeface="Arial" charset="0"/>
              </a:rPr>
              <a:t>March</a:t>
            </a:r>
            <a:r>
              <a:rPr lang="en-US" sz="1400" dirty="0" smtClean="0">
                <a:solidFill>
                  <a:srgbClr val="000000"/>
                </a:solidFill>
                <a:cs typeface="Arial" charset="0"/>
              </a:rPr>
              <a:t>:  </a:t>
            </a:r>
            <a:r>
              <a:rPr lang="en-US" sz="1400" dirty="0">
                <a:solidFill>
                  <a:srgbClr val="000000"/>
                </a:solidFill>
                <a:cs typeface="Arial" charset="0"/>
              </a:rPr>
              <a:t>checkpoint with S&amp;C coach</a:t>
            </a:r>
          </a:p>
        </p:txBody>
      </p:sp>
      <p:sp>
        <p:nvSpPr>
          <p:cNvPr id="76" name="Textfeld 72"/>
          <p:cNvSpPr txBox="1"/>
          <p:nvPr/>
        </p:nvSpPr>
        <p:spPr>
          <a:xfrm>
            <a:off x="5379243" y="4522764"/>
            <a:ext cx="1385953" cy="461665"/>
          </a:xfrm>
          <a:prstGeom prst="rect">
            <a:avLst/>
          </a:prstGeom>
          <a:solidFill>
            <a:srgbClr val="E6B9B8"/>
          </a:solidFill>
          <a:ln>
            <a:noFill/>
          </a:ln>
        </p:spPr>
        <p:txBody>
          <a:bodyPr wrap="square" rtlCol="0">
            <a:spAutoFit/>
          </a:bodyPr>
          <a:lstStyle/>
          <a:p>
            <a:pPr defTabSz="457200" fontAlgn="base">
              <a:spcBef>
                <a:spcPct val="0"/>
              </a:spcBef>
              <a:spcAft>
                <a:spcPct val="0"/>
              </a:spcAft>
            </a:pPr>
            <a:r>
              <a:rPr lang="en-US" sz="1200" b="1" dirty="0" smtClean="0">
                <a:solidFill>
                  <a:srgbClr val="000000"/>
                </a:solidFill>
                <a:cs typeface="Arial" charset="0"/>
              </a:rPr>
              <a:t>Feb</a:t>
            </a:r>
            <a:r>
              <a:rPr lang="en-US" sz="1200" b="1" dirty="0">
                <a:solidFill>
                  <a:srgbClr val="000000"/>
                </a:solidFill>
                <a:cs typeface="Arial" charset="0"/>
              </a:rPr>
              <a:t>: </a:t>
            </a:r>
            <a:r>
              <a:rPr lang="en-US" sz="1200" dirty="0">
                <a:solidFill>
                  <a:srgbClr val="000000"/>
                </a:solidFill>
                <a:cs typeface="Arial" charset="0"/>
              </a:rPr>
              <a:t>Practice training game</a:t>
            </a:r>
          </a:p>
        </p:txBody>
      </p:sp>
      <p:sp>
        <p:nvSpPr>
          <p:cNvPr id="78" name="Textfeld 72"/>
          <p:cNvSpPr txBox="1"/>
          <p:nvPr/>
        </p:nvSpPr>
        <p:spPr>
          <a:xfrm>
            <a:off x="6257436" y="3982909"/>
            <a:ext cx="1141392" cy="646331"/>
          </a:xfrm>
          <a:prstGeom prst="rect">
            <a:avLst/>
          </a:prstGeom>
          <a:solidFill>
            <a:srgbClr val="E6B9B8"/>
          </a:solidFill>
          <a:ln>
            <a:noFill/>
          </a:ln>
        </p:spPr>
        <p:txBody>
          <a:bodyPr wrap="square" rtlCol="0">
            <a:spAutoFit/>
          </a:bodyPr>
          <a:lstStyle/>
          <a:p>
            <a:pPr defTabSz="457200" fontAlgn="base">
              <a:spcBef>
                <a:spcPct val="0"/>
              </a:spcBef>
              <a:spcAft>
                <a:spcPct val="0"/>
              </a:spcAft>
            </a:pPr>
            <a:r>
              <a:rPr lang="en-GB" sz="1200" b="1" smtClean="0">
                <a:solidFill>
                  <a:srgbClr val="000000"/>
                </a:solidFill>
                <a:cs typeface="Arial" charset="0"/>
              </a:rPr>
              <a:t>Mid </a:t>
            </a:r>
            <a:r>
              <a:rPr lang="en-US" sz="1200" b="1" dirty="0" smtClean="0">
                <a:solidFill>
                  <a:srgbClr val="000000"/>
                </a:solidFill>
                <a:cs typeface="Arial" charset="0"/>
              </a:rPr>
              <a:t>Feb</a:t>
            </a:r>
            <a:r>
              <a:rPr lang="en-US" sz="1200" b="1" dirty="0">
                <a:solidFill>
                  <a:srgbClr val="000000"/>
                </a:solidFill>
                <a:cs typeface="Arial" charset="0"/>
              </a:rPr>
              <a:t>: </a:t>
            </a:r>
            <a:r>
              <a:rPr lang="en-US" sz="1200" dirty="0">
                <a:solidFill>
                  <a:srgbClr val="000000"/>
                </a:solidFill>
                <a:cs typeface="Arial" charset="0"/>
              </a:rPr>
              <a:t>Challenge Game </a:t>
            </a:r>
          </a:p>
        </p:txBody>
      </p:sp>
      <p:sp>
        <p:nvSpPr>
          <p:cNvPr id="81" name="Textfeld 72"/>
          <p:cNvSpPr txBox="1"/>
          <p:nvPr/>
        </p:nvSpPr>
        <p:spPr>
          <a:xfrm>
            <a:off x="7530381" y="2983169"/>
            <a:ext cx="1599087" cy="523220"/>
          </a:xfrm>
          <a:prstGeom prst="rect">
            <a:avLst/>
          </a:prstGeom>
          <a:solidFill>
            <a:srgbClr val="E6B9B8"/>
          </a:solidFill>
          <a:ln>
            <a:noFill/>
          </a:ln>
        </p:spPr>
        <p:txBody>
          <a:bodyPr wrap="square" rtlCol="0">
            <a:spAutoFit/>
          </a:bodyPr>
          <a:lstStyle/>
          <a:p>
            <a:pPr defTabSz="457200" fontAlgn="base">
              <a:spcBef>
                <a:spcPct val="0"/>
              </a:spcBef>
              <a:spcAft>
                <a:spcPct val="0"/>
              </a:spcAft>
            </a:pPr>
            <a:r>
              <a:rPr lang="en-US" sz="1400" b="1" dirty="0">
                <a:solidFill>
                  <a:srgbClr val="000000"/>
                </a:solidFill>
                <a:cs typeface="Arial" charset="0"/>
              </a:rPr>
              <a:t>8 Mar: </a:t>
            </a:r>
            <a:r>
              <a:rPr lang="en-US" sz="1400" dirty="0">
                <a:solidFill>
                  <a:srgbClr val="000000"/>
                </a:solidFill>
                <a:cs typeface="Arial" charset="0"/>
              </a:rPr>
              <a:t>2nd League Game </a:t>
            </a:r>
          </a:p>
        </p:txBody>
      </p:sp>
      <p:cxnSp>
        <p:nvCxnSpPr>
          <p:cNvPr id="37" name="Gerade Verbindung 73"/>
          <p:cNvCxnSpPr/>
          <p:nvPr/>
        </p:nvCxnSpPr>
        <p:spPr bwMode="auto">
          <a:xfrm flipH="1">
            <a:off x="7480433" y="2318090"/>
            <a:ext cx="49948" cy="2642072"/>
          </a:xfrm>
          <a:prstGeom prst="line">
            <a:avLst/>
          </a:prstGeom>
          <a:noFill/>
          <a:ln w="12700" cap="flat" cmpd="sng" algn="ctr">
            <a:solidFill>
              <a:srgbClr val="8B9DB3"/>
            </a:solidFill>
            <a:prstDash val="sysDash"/>
            <a:round/>
            <a:headEnd type="oval" w="sm" len="sm"/>
            <a:tailEnd type="oval" w="sm" len="sm"/>
          </a:ln>
          <a:effectLst/>
        </p:spPr>
      </p:cxnSp>
      <p:cxnSp>
        <p:nvCxnSpPr>
          <p:cNvPr id="38" name="Gerade Verbindung 73"/>
          <p:cNvCxnSpPr/>
          <p:nvPr/>
        </p:nvCxnSpPr>
        <p:spPr bwMode="auto">
          <a:xfrm>
            <a:off x="8329925" y="4481242"/>
            <a:ext cx="0" cy="478921"/>
          </a:xfrm>
          <a:prstGeom prst="line">
            <a:avLst/>
          </a:prstGeom>
          <a:noFill/>
          <a:ln w="12700" cap="flat" cmpd="sng" algn="ctr">
            <a:solidFill>
              <a:srgbClr val="8B9DB3"/>
            </a:solidFill>
            <a:prstDash val="sysDash"/>
            <a:round/>
            <a:headEnd type="oval" w="sm" len="sm"/>
            <a:tailEnd type="oval" w="sm" len="sm"/>
          </a:ln>
          <a:effectLst/>
        </p:spPr>
      </p:cxnSp>
    </p:spTree>
    <p:extLst>
      <p:ext uri="{BB962C8B-B14F-4D97-AF65-F5344CB8AC3E}">
        <p14:creationId xmlns:p14="http://schemas.microsoft.com/office/powerpoint/2010/main" val="33818912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320800"/>
          </a:xfrm>
        </p:spPr>
        <p:txBody>
          <a:bodyPr/>
          <a:lstStyle/>
          <a:p>
            <a:r>
              <a:rPr lang="en-IE" dirty="0" smtClean="0"/>
              <a:t>Player Development Areas</a:t>
            </a:r>
            <a:r>
              <a:rPr lang="en-GB" dirty="0"/>
              <a:t> </a:t>
            </a:r>
            <a:r>
              <a:rPr lang="en-GB" dirty="0" smtClean="0"/>
              <a:t>out of 10 ratings</a:t>
            </a:r>
            <a:endParaRPr lang="en-IE" dirty="0"/>
          </a:p>
        </p:txBody>
      </p:sp>
      <p:graphicFrame>
        <p:nvGraphicFramePr>
          <p:cNvPr id="4" name="Content Placeholder 3"/>
          <p:cNvGraphicFramePr>
            <a:graphicFrameLocks noGrp="1"/>
          </p:cNvGraphicFramePr>
          <p:nvPr>
            <p:ph idx="1"/>
            <p:extLst/>
          </p:nvPr>
        </p:nvGraphicFramePr>
        <p:xfrm>
          <a:off x="1779357" y="1150776"/>
          <a:ext cx="8898413" cy="4525855"/>
        </p:xfrm>
        <a:graphic>
          <a:graphicData uri="http://schemas.openxmlformats.org/drawingml/2006/table">
            <a:tbl>
              <a:tblPr firstRow="1" bandRow="1">
                <a:tableStyleId>{5C22544A-7EE6-4342-B048-85BDC9FD1C3A}</a:tableStyleId>
              </a:tblPr>
              <a:tblGrid>
                <a:gridCol w="959254"/>
                <a:gridCol w="959254"/>
                <a:gridCol w="959254"/>
                <a:gridCol w="959254"/>
                <a:gridCol w="1224381"/>
                <a:gridCol w="959254"/>
                <a:gridCol w="959254"/>
                <a:gridCol w="959254"/>
                <a:gridCol w="959254"/>
              </a:tblGrid>
              <a:tr h="583285">
                <a:tc>
                  <a:txBody>
                    <a:bodyPr/>
                    <a:lstStyle/>
                    <a:p>
                      <a:r>
                        <a:rPr lang="en-IE" sz="1000" dirty="0" smtClean="0"/>
                        <a:t>Player</a:t>
                      </a:r>
                      <a:endParaRPr lang="en-IE" sz="1000" dirty="0"/>
                    </a:p>
                  </a:txBody>
                  <a:tcPr marL="95925" marR="95925" marT="47963" marB="4796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en-IE" sz="1000" b="1" i="0" u="none" strike="noStrike" kern="1200" cap="none" spc="0" normalizeH="0" baseline="0" dirty="0" smtClean="0">
                          <a:ln>
                            <a:noFill/>
                          </a:ln>
                          <a:solidFill>
                            <a:prstClr val="white"/>
                          </a:solidFill>
                          <a:effectLst/>
                          <a:uLnTx/>
                          <a:uFillTx/>
                          <a:latin typeface="+mn-lt"/>
                          <a:ea typeface="+mn-ea"/>
                          <a:cs typeface="+mn-cs"/>
                        </a:rPr>
                        <a:t>Field Position</a:t>
                      </a:r>
                    </a:p>
                    <a:p>
                      <a:endParaRPr lang="en-IE" sz="1000" dirty="0"/>
                    </a:p>
                  </a:txBody>
                  <a:tcPr marL="95925" marR="95925" marT="47963" marB="47963"/>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1000" b="1" i="0" u="none" strike="noStrike" kern="1200" cap="none" spc="0" normalizeH="0" baseline="0" noProof="0" dirty="0" smtClean="0">
                          <a:ln>
                            <a:noFill/>
                          </a:ln>
                          <a:solidFill>
                            <a:prstClr val="white"/>
                          </a:solidFill>
                          <a:effectLst/>
                          <a:uLnTx/>
                          <a:uFillTx/>
                          <a:latin typeface="+mn-lt"/>
                          <a:ea typeface="+mn-ea"/>
                          <a:cs typeface="+mn-cs"/>
                        </a:rPr>
                        <a:t>Upper body Strength </a:t>
                      </a:r>
                    </a:p>
                    <a:p>
                      <a:endParaRPr lang="en-IE" sz="1000" dirty="0"/>
                    </a:p>
                  </a:txBody>
                  <a:tcPr marL="95925" marR="95925" marT="47963" marB="47963"/>
                </a:tc>
                <a:tc>
                  <a:txBody>
                    <a:bodyPr/>
                    <a:lstStyle/>
                    <a:p>
                      <a:r>
                        <a:rPr kumimoji="0" lang="en-IE" sz="1000" b="1" i="0" u="none" strike="noStrike" kern="1200" cap="none" spc="0" normalizeH="0" baseline="0" dirty="0" smtClean="0">
                          <a:ln>
                            <a:noFill/>
                          </a:ln>
                          <a:solidFill>
                            <a:prstClr val="white"/>
                          </a:solidFill>
                          <a:effectLst/>
                          <a:uLnTx/>
                          <a:uFillTx/>
                          <a:latin typeface="+mn-lt"/>
                          <a:ea typeface="+mn-ea"/>
                          <a:cs typeface="+mn-cs"/>
                        </a:rPr>
                        <a:t>Speed &amp; Agility</a:t>
                      </a:r>
                      <a:endParaRPr kumimoji="0" lang="en-IE" sz="1000" b="1" i="0" u="none" strike="noStrike" kern="1200" cap="none" spc="0" normalizeH="0" baseline="0" dirty="0">
                        <a:ln>
                          <a:noFill/>
                        </a:ln>
                        <a:solidFill>
                          <a:prstClr val="white"/>
                        </a:solidFill>
                        <a:effectLst/>
                        <a:uLnTx/>
                        <a:uFillTx/>
                        <a:latin typeface="+mn-lt"/>
                        <a:ea typeface="+mn-ea"/>
                        <a:cs typeface="+mn-cs"/>
                      </a:endParaRPr>
                    </a:p>
                  </a:txBody>
                  <a:tcPr marL="95925" marR="95925" marT="47963" marB="47963"/>
                </a:tc>
                <a:tc>
                  <a:txBody>
                    <a:bodyPr/>
                    <a:lstStyle/>
                    <a:p>
                      <a:r>
                        <a:rPr kumimoji="0" lang="en-IE" sz="1000" b="1" i="0" u="none" strike="noStrike" kern="1200" cap="none" spc="0" normalizeH="0" baseline="0" dirty="0" smtClean="0">
                          <a:ln>
                            <a:noFill/>
                          </a:ln>
                          <a:solidFill>
                            <a:prstClr val="white"/>
                          </a:solidFill>
                          <a:effectLst/>
                          <a:uLnTx/>
                          <a:uFillTx/>
                          <a:latin typeface="+mn-lt"/>
                          <a:ea typeface="+mn-ea"/>
                          <a:cs typeface="+mn-cs"/>
                        </a:rPr>
                        <a:t>Aerobic Fitness</a:t>
                      </a:r>
                      <a:endParaRPr kumimoji="0" lang="en-IE" sz="1000" b="1" i="0" u="none" strike="noStrike" kern="1200" cap="none" spc="0" normalizeH="0" baseline="0" dirty="0">
                        <a:ln>
                          <a:noFill/>
                        </a:ln>
                        <a:solidFill>
                          <a:prstClr val="white"/>
                        </a:solidFill>
                        <a:effectLst/>
                        <a:uLnTx/>
                        <a:uFillTx/>
                        <a:latin typeface="+mn-lt"/>
                        <a:ea typeface="+mn-ea"/>
                        <a:cs typeface="+mn-cs"/>
                      </a:endParaRPr>
                    </a:p>
                  </a:txBody>
                  <a:tcPr marL="95925" marR="95925" marT="47963" marB="47963"/>
                </a:tc>
                <a:tc>
                  <a:txBody>
                    <a:bodyPr/>
                    <a:lstStyle/>
                    <a:p>
                      <a:r>
                        <a:rPr kumimoji="0" lang="en-IE" sz="1000" b="1" i="0" u="none" strike="noStrike" kern="1200" cap="none" spc="0" normalizeH="0" baseline="0" dirty="0" smtClean="0">
                          <a:ln>
                            <a:noFill/>
                          </a:ln>
                          <a:solidFill>
                            <a:prstClr val="white"/>
                          </a:solidFill>
                          <a:effectLst/>
                          <a:uLnTx/>
                          <a:uFillTx/>
                          <a:latin typeface="+mn-lt"/>
                          <a:ea typeface="+mn-ea"/>
                          <a:cs typeface="+mn-cs"/>
                        </a:rPr>
                        <a:t>Kicking</a:t>
                      </a:r>
                      <a:endParaRPr kumimoji="0" lang="en-IE" sz="1000" b="1" i="0" u="none" strike="noStrike" kern="1200" cap="none" spc="0" normalizeH="0" baseline="0" dirty="0">
                        <a:ln>
                          <a:noFill/>
                        </a:ln>
                        <a:solidFill>
                          <a:prstClr val="white"/>
                        </a:solidFill>
                        <a:effectLst/>
                        <a:uLnTx/>
                        <a:uFillTx/>
                        <a:latin typeface="+mn-lt"/>
                        <a:ea typeface="+mn-ea"/>
                        <a:cs typeface="+mn-cs"/>
                      </a:endParaRPr>
                    </a:p>
                  </a:txBody>
                  <a:tcPr marL="95925" marR="95925" marT="47963" marB="47963"/>
                </a:tc>
                <a:tc>
                  <a:txBody>
                    <a:bodyPr/>
                    <a:lstStyle/>
                    <a:p>
                      <a:r>
                        <a:rPr kumimoji="0" lang="en-IE" sz="1000" b="1" i="0" u="none" strike="noStrike" kern="1200" cap="none" spc="0" normalizeH="0" baseline="0" dirty="0" smtClean="0">
                          <a:ln>
                            <a:noFill/>
                          </a:ln>
                          <a:solidFill>
                            <a:prstClr val="white"/>
                          </a:solidFill>
                          <a:effectLst/>
                          <a:uLnTx/>
                          <a:uFillTx/>
                          <a:latin typeface="+mn-lt"/>
                          <a:ea typeface="+mn-ea"/>
                          <a:cs typeface="+mn-cs"/>
                        </a:rPr>
                        <a:t>Winning Possession</a:t>
                      </a:r>
                      <a:endParaRPr kumimoji="0" lang="en-IE" sz="1000" b="1" i="0" u="none" strike="noStrike" kern="1200" cap="none" spc="0" normalizeH="0" baseline="0" dirty="0">
                        <a:ln>
                          <a:noFill/>
                        </a:ln>
                        <a:solidFill>
                          <a:prstClr val="white"/>
                        </a:solidFill>
                        <a:effectLst/>
                        <a:uLnTx/>
                        <a:uFillTx/>
                        <a:latin typeface="+mn-lt"/>
                        <a:ea typeface="+mn-ea"/>
                        <a:cs typeface="+mn-cs"/>
                      </a:endParaRPr>
                    </a:p>
                  </a:txBody>
                  <a:tcPr marL="95925" marR="95925" marT="47963" marB="47963"/>
                </a:tc>
                <a:tc>
                  <a:txBody>
                    <a:bodyPr/>
                    <a:lstStyle/>
                    <a:p>
                      <a:r>
                        <a:rPr kumimoji="0" lang="en-IE" sz="1000" b="1" i="0" u="none" strike="noStrike" kern="1200" cap="none" spc="0" normalizeH="0" baseline="0" dirty="0" smtClean="0">
                          <a:ln>
                            <a:noFill/>
                          </a:ln>
                          <a:solidFill>
                            <a:prstClr val="white"/>
                          </a:solidFill>
                          <a:effectLst/>
                          <a:uLnTx/>
                          <a:uFillTx/>
                          <a:latin typeface="+mn-lt"/>
                          <a:ea typeface="+mn-ea"/>
                          <a:cs typeface="+mn-cs"/>
                        </a:rPr>
                        <a:t>Handling</a:t>
                      </a:r>
                      <a:endParaRPr kumimoji="0" lang="en-IE" sz="1000" b="1" i="0" u="none" strike="noStrike" kern="1200" cap="none" spc="0" normalizeH="0" baseline="0" dirty="0">
                        <a:ln>
                          <a:noFill/>
                        </a:ln>
                        <a:solidFill>
                          <a:prstClr val="white"/>
                        </a:solidFill>
                        <a:effectLst/>
                        <a:uLnTx/>
                        <a:uFillTx/>
                        <a:latin typeface="+mn-lt"/>
                        <a:ea typeface="+mn-ea"/>
                        <a:cs typeface="+mn-cs"/>
                      </a:endParaRPr>
                    </a:p>
                  </a:txBody>
                  <a:tcPr marL="95925" marR="95925" marT="47963" marB="47963"/>
                </a:tc>
                <a:tc>
                  <a:txBody>
                    <a:bodyPr/>
                    <a:lstStyle/>
                    <a:p>
                      <a:r>
                        <a:rPr kumimoji="0" lang="en-GB" sz="1000" b="1" i="0" u="none" strike="noStrike" kern="1200" cap="none" spc="0" normalizeH="0" baseline="0" dirty="0" smtClean="0">
                          <a:ln>
                            <a:noFill/>
                          </a:ln>
                          <a:solidFill>
                            <a:prstClr val="white"/>
                          </a:solidFill>
                          <a:effectLst/>
                          <a:uLnTx/>
                          <a:uFillTx/>
                          <a:latin typeface="+mn-lt"/>
                          <a:ea typeface="+mn-ea"/>
                          <a:cs typeface="+mn-cs"/>
                        </a:rPr>
                        <a:t>Turnovers </a:t>
                      </a:r>
                      <a:endParaRPr kumimoji="0" lang="en-IE" sz="1000" b="1" i="0" u="none" strike="noStrike" kern="1200" cap="none" spc="0" normalizeH="0" baseline="0" dirty="0">
                        <a:ln>
                          <a:noFill/>
                        </a:ln>
                        <a:solidFill>
                          <a:prstClr val="white"/>
                        </a:solidFill>
                        <a:effectLst/>
                        <a:uLnTx/>
                        <a:uFillTx/>
                        <a:latin typeface="+mn-lt"/>
                        <a:ea typeface="+mn-ea"/>
                        <a:cs typeface="+mn-cs"/>
                      </a:endParaRPr>
                    </a:p>
                  </a:txBody>
                  <a:tcPr marL="95925" marR="95925" marT="47963" marB="47963"/>
                </a:tc>
              </a:tr>
              <a:tr h="394257">
                <a:tc>
                  <a:txBody>
                    <a:bodyPr/>
                    <a:lstStyle/>
                    <a:p>
                      <a:endParaRPr lang="en-IE" sz="1000" dirty="0"/>
                    </a:p>
                  </a:txBody>
                  <a:tcPr marL="95925" marR="95925" marT="47963" marB="47963"/>
                </a:tc>
                <a:tc>
                  <a:txBody>
                    <a:bodyPr/>
                    <a:lstStyle/>
                    <a:p>
                      <a:r>
                        <a:rPr lang="en-IE" sz="1000" dirty="0" smtClean="0"/>
                        <a:t>GK</a:t>
                      </a:r>
                      <a:endParaRPr lang="en-IE" sz="1000" dirty="0"/>
                    </a:p>
                  </a:txBody>
                  <a:tcPr marL="95925" marR="95925" marT="47963" marB="47963"/>
                </a:tc>
                <a:tc>
                  <a:txBody>
                    <a:bodyPr/>
                    <a:lstStyle/>
                    <a:p>
                      <a:endParaRPr lang="en-IE" sz="1000" dirty="0"/>
                    </a:p>
                  </a:txBody>
                  <a:tcPr marL="95925" marR="95925" marT="47963" marB="47963"/>
                </a:tc>
                <a:tc>
                  <a:txBody>
                    <a:bodyPr/>
                    <a:lstStyle/>
                    <a:p>
                      <a:endParaRPr lang="en-IE" sz="1000" dirty="0"/>
                    </a:p>
                  </a:txBody>
                  <a:tcPr marL="95925" marR="95925" marT="47963" marB="47963"/>
                </a:tc>
                <a:tc>
                  <a:txBody>
                    <a:bodyPr/>
                    <a:lstStyle/>
                    <a:p>
                      <a:endParaRPr lang="en-IE" sz="1000" dirty="0"/>
                    </a:p>
                  </a:txBody>
                  <a:tcPr marL="95925" marR="95925" marT="47963" marB="47963"/>
                </a:tc>
                <a:tc>
                  <a:txBody>
                    <a:bodyPr/>
                    <a:lstStyle/>
                    <a:p>
                      <a:endParaRPr lang="en-IE" sz="1000" dirty="0"/>
                    </a:p>
                  </a:txBody>
                  <a:tcPr marL="95925" marR="95925" marT="47963" marB="47963"/>
                </a:tc>
                <a:tc>
                  <a:txBody>
                    <a:bodyPr/>
                    <a:lstStyle/>
                    <a:p>
                      <a:endParaRPr lang="en-IE" sz="1000" dirty="0"/>
                    </a:p>
                  </a:txBody>
                  <a:tcPr marL="95925" marR="95925" marT="47963" marB="47963"/>
                </a:tc>
                <a:tc>
                  <a:txBody>
                    <a:bodyPr/>
                    <a:lstStyle/>
                    <a:p>
                      <a:endParaRPr lang="en-IE" sz="1000" dirty="0"/>
                    </a:p>
                  </a:txBody>
                  <a:tcPr marL="95925" marR="95925" marT="47963" marB="47963"/>
                </a:tc>
                <a:tc>
                  <a:txBody>
                    <a:bodyPr/>
                    <a:lstStyle/>
                    <a:p>
                      <a:endParaRPr lang="en-IE" sz="1000" dirty="0"/>
                    </a:p>
                  </a:txBody>
                  <a:tcPr marL="95925" marR="95925" marT="47963" marB="47963"/>
                </a:tc>
              </a:tr>
              <a:tr h="394257">
                <a:tc>
                  <a:txBody>
                    <a:bodyPr/>
                    <a:lstStyle/>
                    <a:p>
                      <a:endParaRPr lang="en-IE" sz="1000" dirty="0"/>
                    </a:p>
                  </a:txBody>
                  <a:tcPr marL="95925" marR="95925" marT="47963" marB="47963"/>
                </a:tc>
                <a:tc>
                  <a:txBody>
                    <a:bodyPr/>
                    <a:lstStyle/>
                    <a:p>
                      <a:r>
                        <a:rPr lang="en-IE" sz="1000" dirty="0" smtClean="0"/>
                        <a:t>FB</a:t>
                      </a:r>
                      <a:endParaRPr lang="en-IE" sz="1000" dirty="0"/>
                    </a:p>
                  </a:txBody>
                  <a:tcPr marL="95925" marR="95925" marT="47963" marB="47963"/>
                </a:tc>
                <a:tc>
                  <a:txBody>
                    <a:bodyPr/>
                    <a:lstStyle/>
                    <a:p>
                      <a:endParaRPr lang="en-IE" sz="1000" dirty="0"/>
                    </a:p>
                  </a:txBody>
                  <a:tcPr marL="95925" marR="95925" marT="47963" marB="47963"/>
                </a:tc>
                <a:tc>
                  <a:txBody>
                    <a:bodyPr/>
                    <a:lstStyle/>
                    <a:p>
                      <a:endParaRPr lang="en-IE" sz="1000" dirty="0"/>
                    </a:p>
                  </a:txBody>
                  <a:tcPr marL="95925" marR="95925" marT="47963" marB="47963"/>
                </a:tc>
                <a:tc>
                  <a:txBody>
                    <a:bodyPr/>
                    <a:lstStyle/>
                    <a:p>
                      <a:endParaRPr lang="en-IE" sz="1000" dirty="0"/>
                    </a:p>
                  </a:txBody>
                  <a:tcPr marL="95925" marR="95925" marT="47963" marB="47963"/>
                </a:tc>
                <a:tc>
                  <a:txBody>
                    <a:bodyPr/>
                    <a:lstStyle/>
                    <a:p>
                      <a:endParaRPr lang="en-IE" sz="1000" dirty="0"/>
                    </a:p>
                  </a:txBody>
                  <a:tcPr marL="95925" marR="95925" marT="47963" marB="47963"/>
                </a:tc>
                <a:tc>
                  <a:txBody>
                    <a:bodyPr/>
                    <a:lstStyle/>
                    <a:p>
                      <a:endParaRPr lang="en-IE" sz="1000" dirty="0"/>
                    </a:p>
                  </a:txBody>
                  <a:tcPr marL="95925" marR="95925" marT="47963" marB="47963"/>
                </a:tc>
                <a:tc>
                  <a:txBody>
                    <a:bodyPr/>
                    <a:lstStyle/>
                    <a:p>
                      <a:endParaRPr lang="en-IE" sz="1000" dirty="0"/>
                    </a:p>
                  </a:txBody>
                  <a:tcPr marL="95925" marR="95925" marT="47963" marB="47963"/>
                </a:tc>
                <a:tc>
                  <a:txBody>
                    <a:bodyPr/>
                    <a:lstStyle/>
                    <a:p>
                      <a:endParaRPr lang="en-IE" sz="1000" dirty="0"/>
                    </a:p>
                  </a:txBody>
                  <a:tcPr marL="95925" marR="95925" marT="47963" marB="47963"/>
                </a:tc>
              </a:tr>
              <a:tr h="394257">
                <a:tc>
                  <a:txBody>
                    <a:bodyPr/>
                    <a:lstStyle/>
                    <a:p>
                      <a:endParaRPr lang="en-IE" sz="1000" dirty="0"/>
                    </a:p>
                  </a:txBody>
                  <a:tcPr marL="95925" marR="95925" marT="47963" marB="47963"/>
                </a:tc>
                <a:tc>
                  <a:txBody>
                    <a:bodyPr/>
                    <a:lstStyle/>
                    <a:p>
                      <a:r>
                        <a:rPr lang="en-IE" sz="1000" dirty="0" smtClean="0"/>
                        <a:t>FB</a:t>
                      </a:r>
                      <a:endParaRPr lang="en-IE" sz="1000" dirty="0"/>
                    </a:p>
                  </a:txBody>
                  <a:tcPr marL="95925" marR="95925" marT="47963" marB="47963"/>
                </a:tc>
                <a:tc>
                  <a:txBody>
                    <a:bodyPr/>
                    <a:lstStyle/>
                    <a:p>
                      <a:endParaRPr lang="en-IE" sz="1000" dirty="0"/>
                    </a:p>
                  </a:txBody>
                  <a:tcPr marL="95925" marR="95925" marT="47963" marB="47963"/>
                </a:tc>
                <a:tc>
                  <a:txBody>
                    <a:bodyPr/>
                    <a:lstStyle/>
                    <a:p>
                      <a:endParaRPr lang="en-IE" sz="1000" dirty="0"/>
                    </a:p>
                  </a:txBody>
                  <a:tcPr marL="95925" marR="95925" marT="47963" marB="47963"/>
                </a:tc>
                <a:tc>
                  <a:txBody>
                    <a:bodyPr/>
                    <a:lstStyle/>
                    <a:p>
                      <a:endParaRPr lang="en-IE" sz="1000" dirty="0"/>
                    </a:p>
                  </a:txBody>
                  <a:tcPr marL="95925" marR="95925" marT="47963" marB="47963"/>
                </a:tc>
                <a:tc>
                  <a:txBody>
                    <a:bodyPr/>
                    <a:lstStyle/>
                    <a:p>
                      <a:endParaRPr lang="en-IE" sz="1000" dirty="0"/>
                    </a:p>
                  </a:txBody>
                  <a:tcPr marL="95925" marR="95925" marT="47963" marB="47963"/>
                </a:tc>
                <a:tc>
                  <a:txBody>
                    <a:bodyPr/>
                    <a:lstStyle/>
                    <a:p>
                      <a:endParaRPr lang="en-IE" sz="1000" dirty="0"/>
                    </a:p>
                  </a:txBody>
                  <a:tcPr marL="95925" marR="95925" marT="47963" marB="47963"/>
                </a:tc>
                <a:tc>
                  <a:txBody>
                    <a:bodyPr/>
                    <a:lstStyle/>
                    <a:p>
                      <a:endParaRPr lang="en-IE" sz="1000" dirty="0"/>
                    </a:p>
                  </a:txBody>
                  <a:tcPr marL="95925" marR="95925" marT="47963" marB="47963"/>
                </a:tc>
                <a:tc>
                  <a:txBody>
                    <a:bodyPr/>
                    <a:lstStyle/>
                    <a:p>
                      <a:endParaRPr lang="en-IE" sz="1000" dirty="0"/>
                    </a:p>
                  </a:txBody>
                  <a:tcPr marL="95925" marR="95925" marT="47963" marB="47963"/>
                </a:tc>
              </a:tr>
              <a:tr h="394257">
                <a:tc>
                  <a:txBody>
                    <a:bodyPr/>
                    <a:lstStyle/>
                    <a:p>
                      <a:endParaRPr lang="en-IE" sz="1000" dirty="0"/>
                    </a:p>
                  </a:txBody>
                  <a:tcPr marL="95925" marR="95925" marT="47963" marB="47963"/>
                </a:tc>
                <a:tc>
                  <a:txBody>
                    <a:bodyPr/>
                    <a:lstStyle/>
                    <a:p>
                      <a:r>
                        <a:rPr lang="en-IE" sz="1000" dirty="0" smtClean="0"/>
                        <a:t>FB</a:t>
                      </a:r>
                      <a:endParaRPr lang="en-IE" sz="1000" dirty="0"/>
                    </a:p>
                  </a:txBody>
                  <a:tcPr marL="95925" marR="95925" marT="47963" marB="47963"/>
                </a:tc>
                <a:tc>
                  <a:txBody>
                    <a:bodyPr/>
                    <a:lstStyle/>
                    <a:p>
                      <a:endParaRPr lang="en-IE" sz="1000" dirty="0"/>
                    </a:p>
                  </a:txBody>
                  <a:tcPr marL="95925" marR="95925" marT="47963" marB="47963"/>
                </a:tc>
                <a:tc>
                  <a:txBody>
                    <a:bodyPr/>
                    <a:lstStyle/>
                    <a:p>
                      <a:endParaRPr lang="en-IE" sz="1000" dirty="0"/>
                    </a:p>
                  </a:txBody>
                  <a:tcPr marL="95925" marR="95925" marT="47963" marB="47963"/>
                </a:tc>
                <a:tc>
                  <a:txBody>
                    <a:bodyPr/>
                    <a:lstStyle/>
                    <a:p>
                      <a:endParaRPr lang="en-IE" sz="1000" dirty="0"/>
                    </a:p>
                  </a:txBody>
                  <a:tcPr marL="95925" marR="95925" marT="47963" marB="47963"/>
                </a:tc>
                <a:tc>
                  <a:txBody>
                    <a:bodyPr/>
                    <a:lstStyle/>
                    <a:p>
                      <a:endParaRPr lang="en-IE" sz="1000" dirty="0"/>
                    </a:p>
                  </a:txBody>
                  <a:tcPr marL="95925" marR="95925" marT="47963" marB="47963"/>
                </a:tc>
                <a:tc>
                  <a:txBody>
                    <a:bodyPr/>
                    <a:lstStyle/>
                    <a:p>
                      <a:endParaRPr lang="en-IE" sz="1000" dirty="0"/>
                    </a:p>
                  </a:txBody>
                  <a:tcPr marL="95925" marR="95925" marT="47963" marB="47963"/>
                </a:tc>
                <a:tc>
                  <a:txBody>
                    <a:bodyPr/>
                    <a:lstStyle/>
                    <a:p>
                      <a:endParaRPr lang="en-IE" sz="1000" dirty="0"/>
                    </a:p>
                  </a:txBody>
                  <a:tcPr marL="95925" marR="95925" marT="47963" marB="47963"/>
                </a:tc>
                <a:tc>
                  <a:txBody>
                    <a:bodyPr/>
                    <a:lstStyle/>
                    <a:p>
                      <a:endParaRPr lang="en-IE" sz="1000" dirty="0"/>
                    </a:p>
                  </a:txBody>
                  <a:tcPr marL="95925" marR="95925" marT="47963" marB="47963"/>
                </a:tc>
              </a:tr>
              <a:tr h="394257">
                <a:tc>
                  <a:txBody>
                    <a:bodyPr/>
                    <a:lstStyle/>
                    <a:p>
                      <a:endParaRPr lang="en-IE" sz="1000" dirty="0"/>
                    </a:p>
                  </a:txBody>
                  <a:tcPr marL="95925" marR="95925" marT="47963" marB="47963"/>
                </a:tc>
                <a:tc>
                  <a:txBody>
                    <a:bodyPr/>
                    <a:lstStyle/>
                    <a:p>
                      <a:r>
                        <a:rPr lang="en-IE" sz="1000" dirty="0" smtClean="0"/>
                        <a:t>FB / HB </a:t>
                      </a:r>
                      <a:endParaRPr lang="en-IE" sz="1000" dirty="0"/>
                    </a:p>
                  </a:txBody>
                  <a:tcPr marL="95925" marR="95925" marT="47963" marB="47963"/>
                </a:tc>
                <a:tc>
                  <a:txBody>
                    <a:bodyPr/>
                    <a:lstStyle/>
                    <a:p>
                      <a:endParaRPr lang="en-IE" sz="1000" dirty="0"/>
                    </a:p>
                  </a:txBody>
                  <a:tcPr marL="95925" marR="95925" marT="47963" marB="47963"/>
                </a:tc>
                <a:tc>
                  <a:txBody>
                    <a:bodyPr/>
                    <a:lstStyle/>
                    <a:p>
                      <a:endParaRPr lang="en-IE" sz="1000" dirty="0"/>
                    </a:p>
                  </a:txBody>
                  <a:tcPr marL="95925" marR="95925" marT="47963" marB="47963"/>
                </a:tc>
                <a:tc>
                  <a:txBody>
                    <a:bodyPr/>
                    <a:lstStyle/>
                    <a:p>
                      <a:endParaRPr lang="en-IE" sz="1000" dirty="0"/>
                    </a:p>
                  </a:txBody>
                  <a:tcPr marL="95925" marR="95925" marT="47963" marB="47963"/>
                </a:tc>
                <a:tc>
                  <a:txBody>
                    <a:bodyPr/>
                    <a:lstStyle/>
                    <a:p>
                      <a:endParaRPr lang="en-IE" sz="1000" dirty="0"/>
                    </a:p>
                  </a:txBody>
                  <a:tcPr marL="95925" marR="95925" marT="47963" marB="47963"/>
                </a:tc>
                <a:tc>
                  <a:txBody>
                    <a:bodyPr/>
                    <a:lstStyle/>
                    <a:p>
                      <a:endParaRPr lang="en-IE" sz="1000" dirty="0"/>
                    </a:p>
                  </a:txBody>
                  <a:tcPr marL="95925" marR="95925" marT="47963" marB="47963"/>
                </a:tc>
                <a:tc>
                  <a:txBody>
                    <a:bodyPr/>
                    <a:lstStyle/>
                    <a:p>
                      <a:endParaRPr lang="en-IE" sz="1000" dirty="0"/>
                    </a:p>
                  </a:txBody>
                  <a:tcPr marL="95925" marR="95925" marT="47963" marB="47963"/>
                </a:tc>
                <a:tc>
                  <a:txBody>
                    <a:bodyPr/>
                    <a:lstStyle/>
                    <a:p>
                      <a:endParaRPr lang="en-IE" sz="1000" dirty="0"/>
                    </a:p>
                  </a:txBody>
                  <a:tcPr marL="95925" marR="95925" marT="47963" marB="47963"/>
                </a:tc>
              </a:tr>
              <a:tr h="394257">
                <a:tc>
                  <a:txBody>
                    <a:bodyPr/>
                    <a:lstStyle/>
                    <a:p>
                      <a:endParaRPr lang="en-IE" sz="1000" dirty="0"/>
                    </a:p>
                  </a:txBody>
                  <a:tcPr marL="95925" marR="95925" marT="47963" marB="47963"/>
                </a:tc>
                <a:tc>
                  <a:txBody>
                    <a:bodyPr/>
                    <a:lstStyle/>
                    <a:p>
                      <a:r>
                        <a:rPr lang="en-IE" sz="1000" dirty="0" smtClean="0"/>
                        <a:t>HB</a:t>
                      </a:r>
                      <a:endParaRPr lang="en-IE" sz="1000" dirty="0"/>
                    </a:p>
                  </a:txBody>
                  <a:tcPr marL="95925" marR="95925" marT="47963" marB="47963"/>
                </a:tc>
                <a:tc>
                  <a:txBody>
                    <a:bodyPr/>
                    <a:lstStyle/>
                    <a:p>
                      <a:endParaRPr lang="en-IE" sz="1000" dirty="0"/>
                    </a:p>
                  </a:txBody>
                  <a:tcPr marL="95925" marR="95925" marT="47963" marB="47963"/>
                </a:tc>
                <a:tc>
                  <a:txBody>
                    <a:bodyPr/>
                    <a:lstStyle/>
                    <a:p>
                      <a:endParaRPr lang="en-IE" sz="1000" dirty="0"/>
                    </a:p>
                  </a:txBody>
                  <a:tcPr marL="95925" marR="95925" marT="47963" marB="47963"/>
                </a:tc>
                <a:tc>
                  <a:txBody>
                    <a:bodyPr/>
                    <a:lstStyle/>
                    <a:p>
                      <a:endParaRPr lang="en-IE" sz="1000" dirty="0"/>
                    </a:p>
                  </a:txBody>
                  <a:tcPr marL="95925" marR="95925" marT="47963" marB="47963"/>
                </a:tc>
                <a:tc>
                  <a:txBody>
                    <a:bodyPr/>
                    <a:lstStyle/>
                    <a:p>
                      <a:endParaRPr lang="en-IE" sz="1000" dirty="0"/>
                    </a:p>
                  </a:txBody>
                  <a:tcPr marL="95925" marR="95925" marT="47963" marB="47963"/>
                </a:tc>
                <a:tc>
                  <a:txBody>
                    <a:bodyPr/>
                    <a:lstStyle/>
                    <a:p>
                      <a:endParaRPr lang="en-IE" sz="1000" dirty="0"/>
                    </a:p>
                  </a:txBody>
                  <a:tcPr marL="95925" marR="95925" marT="47963" marB="47963"/>
                </a:tc>
                <a:tc>
                  <a:txBody>
                    <a:bodyPr/>
                    <a:lstStyle/>
                    <a:p>
                      <a:endParaRPr lang="en-IE" sz="1000" dirty="0"/>
                    </a:p>
                  </a:txBody>
                  <a:tcPr marL="95925" marR="95925" marT="47963" marB="47963"/>
                </a:tc>
                <a:tc>
                  <a:txBody>
                    <a:bodyPr/>
                    <a:lstStyle/>
                    <a:p>
                      <a:endParaRPr lang="en-IE" sz="1000" dirty="0"/>
                    </a:p>
                  </a:txBody>
                  <a:tcPr marL="95925" marR="95925" marT="47963" marB="47963"/>
                </a:tc>
              </a:tr>
              <a:tr h="394257">
                <a:tc>
                  <a:txBody>
                    <a:bodyPr/>
                    <a:lstStyle/>
                    <a:p>
                      <a:endParaRPr lang="en-IE" sz="1000" dirty="0"/>
                    </a:p>
                  </a:txBody>
                  <a:tcPr marL="95925" marR="95925" marT="47963" marB="47963"/>
                </a:tc>
                <a:tc>
                  <a:txBody>
                    <a:bodyPr/>
                    <a:lstStyle/>
                    <a:p>
                      <a:r>
                        <a:rPr lang="en-IE" sz="1000" dirty="0" smtClean="0"/>
                        <a:t>FB / HB </a:t>
                      </a:r>
                      <a:endParaRPr lang="en-IE" sz="1000" dirty="0"/>
                    </a:p>
                  </a:txBody>
                  <a:tcPr marL="95925" marR="95925" marT="47963" marB="47963"/>
                </a:tc>
                <a:tc>
                  <a:txBody>
                    <a:bodyPr/>
                    <a:lstStyle/>
                    <a:p>
                      <a:endParaRPr lang="en-IE" sz="1000" dirty="0"/>
                    </a:p>
                  </a:txBody>
                  <a:tcPr marL="95925" marR="95925" marT="47963" marB="47963"/>
                </a:tc>
                <a:tc>
                  <a:txBody>
                    <a:bodyPr/>
                    <a:lstStyle/>
                    <a:p>
                      <a:endParaRPr lang="en-IE" sz="1000" dirty="0"/>
                    </a:p>
                  </a:txBody>
                  <a:tcPr marL="95925" marR="95925" marT="47963" marB="47963"/>
                </a:tc>
                <a:tc>
                  <a:txBody>
                    <a:bodyPr/>
                    <a:lstStyle/>
                    <a:p>
                      <a:endParaRPr lang="en-IE" sz="1000" dirty="0"/>
                    </a:p>
                  </a:txBody>
                  <a:tcPr marL="95925" marR="95925" marT="47963" marB="47963"/>
                </a:tc>
                <a:tc>
                  <a:txBody>
                    <a:bodyPr/>
                    <a:lstStyle/>
                    <a:p>
                      <a:endParaRPr lang="en-IE" sz="1000" dirty="0"/>
                    </a:p>
                  </a:txBody>
                  <a:tcPr marL="95925" marR="95925" marT="47963" marB="47963"/>
                </a:tc>
                <a:tc>
                  <a:txBody>
                    <a:bodyPr/>
                    <a:lstStyle/>
                    <a:p>
                      <a:endParaRPr lang="en-IE" sz="1000" dirty="0"/>
                    </a:p>
                  </a:txBody>
                  <a:tcPr marL="95925" marR="95925" marT="47963" marB="47963"/>
                </a:tc>
                <a:tc>
                  <a:txBody>
                    <a:bodyPr/>
                    <a:lstStyle/>
                    <a:p>
                      <a:endParaRPr lang="en-IE" sz="1000" dirty="0"/>
                    </a:p>
                  </a:txBody>
                  <a:tcPr marL="95925" marR="95925" marT="47963" marB="47963"/>
                </a:tc>
                <a:tc>
                  <a:txBody>
                    <a:bodyPr/>
                    <a:lstStyle/>
                    <a:p>
                      <a:endParaRPr lang="en-IE" sz="1000" dirty="0"/>
                    </a:p>
                  </a:txBody>
                  <a:tcPr marL="95925" marR="95925" marT="47963" marB="47963"/>
                </a:tc>
              </a:tr>
              <a:tr h="394257">
                <a:tc>
                  <a:txBody>
                    <a:bodyPr/>
                    <a:lstStyle/>
                    <a:p>
                      <a:endParaRPr lang="en-IE" sz="1000" dirty="0"/>
                    </a:p>
                  </a:txBody>
                  <a:tcPr marL="95925" marR="95925" marT="47963" marB="47963"/>
                </a:tc>
                <a:tc>
                  <a:txBody>
                    <a:bodyPr/>
                    <a:lstStyle/>
                    <a:p>
                      <a:r>
                        <a:rPr lang="en-IE" sz="1000" dirty="0" smtClean="0"/>
                        <a:t>HB / Utility</a:t>
                      </a:r>
                      <a:endParaRPr lang="en-IE" sz="1000" dirty="0"/>
                    </a:p>
                  </a:txBody>
                  <a:tcPr marL="95925" marR="95925" marT="47963" marB="47963"/>
                </a:tc>
                <a:tc>
                  <a:txBody>
                    <a:bodyPr/>
                    <a:lstStyle/>
                    <a:p>
                      <a:endParaRPr lang="en-IE" sz="1000" dirty="0"/>
                    </a:p>
                  </a:txBody>
                  <a:tcPr marL="95925" marR="95925" marT="47963" marB="47963"/>
                </a:tc>
                <a:tc>
                  <a:txBody>
                    <a:bodyPr/>
                    <a:lstStyle/>
                    <a:p>
                      <a:endParaRPr lang="en-IE" sz="1000" dirty="0"/>
                    </a:p>
                  </a:txBody>
                  <a:tcPr marL="95925" marR="95925" marT="47963" marB="47963"/>
                </a:tc>
                <a:tc>
                  <a:txBody>
                    <a:bodyPr/>
                    <a:lstStyle/>
                    <a:p>
                      <a:endParaRPr lang="en-IE" sz="1000" dirty="0"/>
                    </a:p>
                  </a:txBody>
                  <a:tcPr marL="95925" marR="95925" marT="47963" marB="47963"/>
                </a:tc>
                <a:tc>
                  <a:txBody>
                    <a:bodyPr/>
                    <a:lstStyle/>
                    <a:p>
                      <a:endParaRPr lang="en-IE" sz="1000" dirty="0"/>
                    </a:p>
                  </a:txBody>
                  <a:tcPr marL="95925" marR="95925" marT="47963" marB="47963"/>
                </a:tc>
                <a:tc>
                  <a:txBody>
                    <a:bodyPr/>
                    <a:lstStyle/>
                    <a:p>
                      <a:endParaRPr lang="en-IE" sz="1000" dirty="0"/>
                    </a:p>
                  </a:txBody>
                  <a:tcPr marL="95925" marR="95925" marT="47963" marB="47963"/>
                </a:tc>
                <a:tc>
                  <a:txBody>
                    <a:bodyPr/>
                    <a:lstStyle/>
                    <a:p>
                      <a:endParaRPr lang="en-IE" sz="1000" dirty="0"/>
                    </a:p>
                  </a:txBody>
                  <a:tcPr marL="95925" marR="95925" marT="47963" marB="47963"/>
                </a:tc>
                <a:tc>
                  <a:txBody>
                    <a:bodyPr/>
                    <a:lstStyle/>
                    <a:p>
                      <a:endParaRPr lang="en-IE" sz="1000" dirty="0"/>
                    </a:p>
                  </a:txBody>
                  <a:tcPr marL="95925" marR="95925" marT="47963" marB="47963"/>
                </a:tc>
              </a:tr>
              <a:tr h="394257">
                <a:tc>
                  <a:txBody>
                    <a:bodyPr/>
                    <a:lstStyle/>
                    <a:p>
                      <a:endParaRPr lang="en-IE" sz="1000" dirty="0"/>
                    </a:p>
                  </a:txBody>
                  <a:tcPr marL="95925" marR="95925" marT="47963" marB="47963"/>
                </a:tc>
                <a:tc>
                  <a:txBody>
                    <a:bodyPr/>
                    <a:lstStyle/>
                    <a:p>
                      <a:r>
                        <a:rPr lang="en-IE" sz="1000" dirty="0" smtClean="0"/>
                        <a:t>HB / HF </a:t>
                      </a:r>
                      <a:endParaRPr lang="en-IE" sz="1000" dirty="0"/>
                    </a:p>
                  </a:txBody>
                  <a:tcPr marL="95925" marR="95925" marT="47963" marB="47963"/>
                </a:tc>
                <a:tc>
                  <a:txBody>
                    <a:bodyPr/>
                    <a:lstStyle/>
                    <a:p>
                      <a:endParaRPr lang="en-IE" sz="1000" dirty="0"/>
                    </a:p>
                  </a:txBody>
                  <a:tcPr marL="95925" marR="95925" marT="47963" marB="47963"/>
                </a:tc>
                <a:tc>
                  <a:txBody>
                    <a:bodyPr/>
                    <a:lstStyle/>
                    <a:p>
                      <a:endParaRPr lang="en-IE" sz="1000" dirty="0"/>
                    </a:p>
                  </a:txBody>
                  <a:tcPr marL="95925" marR="95925" marT="47963" marB="47963"/>
                </a:tc>
                <a:tc>
                  <a:txBody>
                    <a:bodyPr/>
                    <a:lstStyle/>
                    <a:p>
                      <a:endParaRPr lang="en-IE" sz="1000" dirty="0"/>
                    </a:p>
                  </a:txBody>
                  <a:tcPr marL="95925" marR="95925" marT="47963" marB="47963"/>
                </a:tc>
                <a:tc>
                  <a:txBody>
                    <a:bodyPr/>
                    <a:lstStyle/>
                    <a:p>
                      <a:endParaRPr lang="en-IE" sz="1000" dirty="0"/>
                    </a:p>
                  </a:txBody>
                  <a:tcPr marL="95925" marR="95925" marT="47963" marB="47963"/>
                </a:tc>
                <a:tc>
                  <a:txBody>
                    <a:bodyPr/>
                    <a:lstStyle/>
                    <a:p>
                      <a:endParaRPr lang="en-IE" sz="1000" dirty="0"/>
                    </a:p>
                  </a:txBody>
                  <a:tcPr marL="95925" marR="95925" marT="47963" marB="47963"/>
                </a:tc>
                <a:tc>
                  <a:txBody>
                    <a:bodyPr/>
                    <a:lstStyle/>
                    <a:p>
                      <a:endParaRPr lang="en-IE" sz="1000" dirty="0"/>
                    </a:p>
                  </a:txBody>
                  <a:tcPr marL="95925" marR="95925" marT="47963" marB="47963"/>
                </a:tc>
                <a:tc>
                  <a:txBody>
                    <a:bodyPr/>
                    <a:lstStyle/>
                    <a:p>
                      <a:endParaRPr lang="en-IE" sz="1000" dirty="0"/>
                    </a:p>
                  </a:txBody>
                  <a:tcPr marL="95925" marR="95925" marT="47963" marB="47963"/>
                </a:tc>
              </a:tr>
              <a:tr h="394257">
                <a:tc>
                  <a:txBody>
                    <a:bodyPr/>
                    <a:lstStyle/>
                    <a:p>
                      <a:endParaRPr lang="en-IE" sz="1000" dirty="0"/>
                    </a:p>
                  </a:txBody>
                  <a:tcPr marL="95925" marR="95925" marT="47963" marB="47963"/>
                </a:tc>
                <a:tc>
                  <a:txBody>
                    <a:bodyPr/>
                    <a:lstStyle/>
                    <a:p>
                      <a:r>
                        <a:rPr lang="en-IE" sz="1000" dirty="0" smtClean="0"/>
                        <a:t>HB </a:t>
                      </a:r>
                      <a:endParaRPr lang="en-IE" sz="1000" dirty="0"/>
                    </a:p>
                  </a:txBody>
                  <a:tcPr marL="95925" marR="95925" marT="47963" marB="47963"/>
                </a:tc>
                <a:tc>
                  <a:txBody>
                    <a:bodyPr/>
                    <a:lstStyle/>
                    <a:p>
                      <a:endParaRPr lang="en-IE" sz="1000" dirty="0"/>
                    </a:p>
                  </a:txBody>
                  <a:tcPr marL="95925" marR="95925" marT="47963" marB="47963"/>
                </a:tc>
                <a:tc>
                  <a:txBody>
                    <a:bodyPr/>
                    <a:lstStyle/>
                    <a:p>
                      <a:endParaRPr lang="en-IE" sz="1000" dirty="0"/>
                    </a:p>
                  </a:txBody>
                  <a:tcPr marL="95925" marR="95925" marT="47963" marB="47963"/>
                </a:tc>
                <a:tc>
                  <a:txBody>
                    <a:bodyPr/>
                    <a:lstStyle/>
                    <a:p>
                      <a:endParaRPr lang="en-IE" sz="1000" dirty="0"/>
                    </a:p>
                  </a:txBody>
                  <a:tcPr marL="95925" marR="95925" marT="47963" marB="47963"/>
                </a:tc>
                <a:tc>
                  <a:txBody>
                    <a:bodyPr/>
                    <a:lstStyle/>
                    <a:p>
                      <a:endParaRPr lang="en-IE" sz="1000" dirty="0"/>
                    </a:p>
                  </a:txBody>
                  <a:tcPr marL="95925" marR="95925" marT="47963" marB="47963"/>
                </a:tc>
                <a:tc>
                  <a:txBody>
                    <a:bodyPr/>
                    <a:lstStyle/>
                    <a:p>
                      <a:endParaRPr lang="en-IE" sz="1000" dirty="0"/>
                    </a:p>
                  </a:txBody>
                  <a:tcPr marL="95925" marR="95925" marT="47963" marB="47963"/>
                </a:tc>
                <a:tc>
                  <a:txBody>
                    <a:bodyPr/>
                    <a:lstStyle/>
                    <a:p>
                      <a:endParaRPr lang="en-IE" sz="1000" dirty="0"/>
                    </a:p>
                  </a:txBody>
                  <a:tcPr marL="95925" marR="95925" marT="47963" marB="47963"/>
                </a:tc>
                <a:tc>
                  <a:txBody>
                    <a:bodyPr/>
                    <a:lstStyle/>
                    <a:p>
                      <a:endParaRPr lang="en-IE" sz="1000" dirty="0"/>
                    </a:p>
                  </a:txBody>
                  <a:tcPr marL="95925" marR="95925" marT="47963" marB="47963"/>
                </a:tc>
              </a:tr>
            </a:tbl>
          </a:graphicData>
        </a:graphic>
      </p:graphicFrame>
    </p:spTree>
    <p:extLst>
      <p:ext uri="{BB962C8B-B14F-4D97-AF65-F5344CB8AC3E}">
        <p14:creationId xmlns:p14="http://schemas.microsoft.com/office/powerpoint/2010/main" val="6539945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hangingPunct="1"/>
            <a:r>
              <a:rPr lang="en-IE" altLang="en-US" b="1" dirty="0" smtClean="0"/>
              <a:t>Functional Screening </a:t>
            </a:r>
            <a:r>
              <a:rPr lang="en-IE" altLang="en-US" b="1" smtClean="0"/>
              <a:t>Test</a:t>
            </a:r>
            <a:r>
              <a:rPr lang="en-GB" altLang="en-US" b="1" dirty="0" smtClean="0"/>
              <a:t> (Ian Howley)</a:t>
            </a:r>
          </a:p>
        </p:txBody>
      </p:sp>
      <p:sp>
        <p:nvSpPr>
          <p:cNvPr id="121859" name="Rectangle 3"/>
          <p:cNvSpPr>
            <a:spLocks noGrp="1" noChangeArrowheads="1"/>
          </p:cNvSpPr>
          <p:nvPr>
            <p:ph idx="1"/>
          </p:nvPr>
        </p:nvSpPr>
        <p:spPr/>
        <p:txBody>
          <a:bodyPr/>
          <a:lstStyle/>
          <a:p>
            <a:pPr eaLnBrk="1" hangingPunct="1"/>
            <a:r>
              <a:rPr lang="en-IE" altLang="en-US" smtClean="0"/>
              <a:t>Deep Squat</a:t>
            </a:r>
          </a:p>
          <a:p>
            <a:pPr eaLnBrk="1" hangingPunct="1"/>
            <a:r>
              <a:rPr lang="en-IE" altLang="en-US" smtClean="0"/>
              <a:t>Hurdle Step</a:t>
            </a:r>
          </a:p>
          <a:p>
            <a:pPr eaLnBrk="1" hangingPunct="1"/>
            <a:r>
              <a:rPr lang="en-IE" altLang="en-US" smtClean="0"/>
              <a:t>In-Line Lunge</a:t>
            </a:r>
          </a:p>
          <a:p>
            <a:pPr eaLnBrk="1" hangingPunct="1"/>
            <a:r>
              <a:rPr lang="en-IE" altLang="en-US" smtClean="0"/>
              <a:t>Shoulder Mobility</a:t>
            </a:r>
          </a:p>
          <a:p>
            <a:pPr eaLnBrk="1" hangingPunct="1"/>
            <a:r>
              <a:rPr lang="en-IE" altLang="en-US" smtClean="0"/>
              <a:t>Active Straight Leg Raise</a:t>
            </a:r>
          </a:p>
          <a:p>
            <a:pPr eaLnBrk="1" hangingPunct="1"/>
            <a:r>
              <a:rPr lang="en-IE" altLang="en-US" smtClean="0"/>
              <a:t>Trunk Stability Push-Up</a:t>
            </a:r>
          </a:p>
          <a:p>
            <a:pPr eaLnBrk="1" hangingPunct="1"/>
            <a:r>
              <a:rPr lang="en-IE" altLang="en-US" smtClean="0"/>
              <a:t>Rotational Stability</a:t>
            </a:r>
            <a:endParaRPr lang="en-GB" altLang="en-US" smtClean="0"/>
          </a:p>
        </p:txBody>
      </p:sp>
      <p:sp>
        <p:nvSpPr>
          <p:cNvPr id="2" name="Date Placeholder 1"/>
          <p:cNvSpPr>
            <a:spLocks noGrp="1"/>
          </p:cNvSpPr>
          <p:nvPr>
            <p:ph type="dt" sz="half" idx="10"/>
          </p:nvPr>
        </p:nvSpPr>
        <p:spPr/>
        <p:txBody>
          <a:bodyPr/>
          <a:lstStyle/>
          <a:p>
            <a:pPr>
              <a:defRPr/>
            </a:pPr>
            <a:fld id="{DDD0BA2F-CF6F-420A-B5B1-87446D8DCEE8}" type="datetime1">
              <a:rPr lang="en-US" smtClean="0">
                <a:solidFill>
                  <a:srgbClr val="000000"/>
                </a:solidFill>
              </a:rPr>
              <a:pPr>
                <a:defRPr/>
              </a:pPr>
              <a:t>11/22/2016</a:t>
            </a:fld>
            <a:endParaRPr lang="en-GB">
              <a:solidFill>
                <a:srgbClr val="000000"/>
              </a:solidFill>
            </a:endParaRPr>
          </a:p>
        </p:txBody>
      </p:sp>
      <p:sp>
        <p:nvSpPr>
          <p:cNvPr id="3" name="Footer Placeholder 2"/>
          <p:cNvSpPr>
            <a:spLocks noGrp="1"/>
          </p:cNvSpPr>
          <p:nvPr>
            <p:ph type="ftr" sz="quarter" idx="11"/>
          </p:nvPr>
        </p:nvSpPr>
        <p:spPr/>
        <p:txBody>
          <a:bodyPr/>
          <a:lstStyle/>
          <a:p>
            <a:pPr>
              <a:defRPr/>
            </a:pPr>
            <a:r>
              <a:rPr lang="en-GB" smtClean="0">
                <a:solidFill>
                  <a:srgbClr val="000000"/>
                </a:solidFill>
              </a:rPr>
              <a:t>JMG Coaching Plans</a:t>
            </a:r>
            <a:endParaRPr lang="en-GB">
              <a:solidFill>
                <a:srgbClr val="000000"/>
              </a:solidFill>
            </a:endParaRPr>
          </a:p>
        </p:txBody>
      </p:sp>
      <p:sp>
        <p:nvSpPr>
          <p:cNvPr id="4" name="Slide Number Placeholder 3"/>
          <p:cNvSpPr>
            <a:spLocks noGrp="1"/>
          </p:cNvSpPr>
          <p:nvPr>
            <p:ph type="sldNum" sz="quarter" idx="12"/>
          </p:nvPr>
        </p:nvSpPr>
        <p:spPr/>
        <p:txBody>
          <a:bodyPr/>
          <a:lstStyle/>
          <a:p>
            <a:pPr>
              <a:defRPr/>
            </a:pPr>
            <a:fld id="{EF3C6721-FB5C-4FD5-9239-A2F90EC30512}" type="slidenum">
              <a:rPr lang="en-GB" altLang="en-US" smtClean="0">
                <a:solidFill>
                  <a:srgbClr val="000000"/>
                </a:solidFill>
              </a:rPr>
              <a:pPr>
                <a:defRPr/>
              </a:pPr>
              <a:t>9</a:t>
            </a:fld>
            <a:endParaRPr lang="en-GB" altLang="en-US">
              <a:solidFill>
                <a:srgbClr val="000000"/>
              </a:solidFill>
            </a:endParaRPr>
          </a:p>
        </p:txBody>
      </p:sp>
      <p:grpSp>
        <p:nvGrpSpPr>
          <p:cNvPr id="5" name="Group 4"/>
          <p:cNvGrpSpPr/>
          <p:nvPr/>
        </p:nvGrpSpPr>
        <p:grpSpPr>
          <a:xfrm>
            <a:off x="5368413" y="1646238"/>
            <a:ext cx="6430297" cy="4346575"/>
            <a:chOff x="5951539" y="1268414"/>
            <a:chExt cx="4011611" cy="4346575"/>
          </a:xfrm>
        </p:grpSpPr>
        <p:pic>
          <p:nvPicPr>
            <p:cNvPr id="121860" name="Picture 4" descr="Deep Squ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1539" y="1268414"/>
              <a:ext cx="561975" cy="1438275"/>
            </a:xfrm>
            <a:prstGeom prst="rect">
              <a:avLst/>
            </a:prstGeom>
            <a:noFill/>
            <a:ln>
              <a:noFill/>
            </a:ln>
            <a:scene3d>
              <a:camera prst="orthographicFront"/>
              <a:lightRig rig="threePt" dir="t"/>
            </a:scene3d>
            <a:sp3d extrusionH="165100">
              <a:bevelT w="247650" h="2286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1" name="Picture 5" descr="Hurdle Ste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6725" y="1341439"/>
              <a:ext cx="914400" cy="1362075"/>
            </a:xfrm>
            <a:prstGeom prst="rect">
              <a:avLst/>
            </a:prstGeom>
            <a:noFill/>
            <a:ln>
              <a:noFill/>
            </a:ln>
            <a:scene3d>
              <a:camera prst="orthographicFront"/>
              <a:lightRig rig="threePt" dir="t"/>
            </a:scene3d>
            <a:sp3d extrusionH="165100">
              <a:bevelT w="247650" h="2286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2" name="Picture 6" descr="In-Line Lun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83563" y="1341438"/>
              <a:ext cx="476250" cy="1352550"/>
            </a:xfrm>
            <a:prstGeom prst="rect">
              <a:avLst/>
            </a:prstGeom>
            <a:noFill/>
            <a:ln>
              <a:noFill/>
            </a:ln>
            <a:scene3d>
              <a:camera prst="orthographicFront"/>
              <a:lightRig rig="threePt" dir="t"/>
            </a:scene3d>
            <a:sp3d extrusionH="165100">
              <a:bevelT w="247650" h="2286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3" name="Picture 7" descr="Shoulder Mobilit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48750" y="1268414"/>
              <a:ext cx="914400" cy="1323975"/>
            </a:xfrm>
            <a:prstGeom prst="rect">
              <a:avLst/>
            </a:prstGeom>
            <a:noFill/>
            <a:ln>
              <a:noFill/>
            </a:ln>
            <a:scene3d>
              <a:camera prst="orthographicFront"/>
              <a:lightRig rig="threePt" dir="t"/>
            </a:scene3d>
            <a:sp3d extrusionH="165100">
              <a:bevelT w="247650" h="2286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4" name="Picture 8" descr="Active Straight Leg Rais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35863" y="3141664"/>
              <a:ext cx="800100" cy="1343025"/>
            </a:xfrm>
            <a:prstGeom prst="rect">
              <a:avLst/>
            </a:prstGeom>
            <a:noFill/>
            <a:ln>
              <a:noFill/>
            </a:ln>
            <a:scene3d>
              <a:camera prst="orthographicFront"/>
              <a:lightRig rig="threePt" dir="t"/>
            </a:scene3d>
            <a:sp3d extrusionH="165100">
              <a:bevelT w="247650" h="2286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5" name="Picture 9" descr="Trunk Stability Push-u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04288" y="3284538"/>
              <a:ext cx="1028700" cy="800100"/>
            </a:xfrm>
            <a:prstGeom prst="rect">
              <a:avLst/>
            </a:prstGeom>
            <a:noFill/>
            <a:ln>
              <a:noFill/>
            </a:ln>
            <a:scene3d>
              <a:camera prst="orthographicFront"/>
              <a:lightRig rig="threePt" dir="t"/>
            </a:scene3d>
            <a:sp3d extrusionH="165100">
              <a:bevelT w="247650" h="2286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6" name="Picture 10" descr="Rotational Stabilit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43925" y="4652964"/>
              <a:ext cx="914400" cy="962025"/>
            </a:xfrm>
            <a:prstGeom prst="rect">
              <a:avLst/>
            </a:prstGeom>
            <a:noFill/>
            <a:ln>
              <a:noFill/>
            </a:ln>
            <a:scene3d>
              <a:camera prst="orthographicFront"/>
              <a:lightRig rig="threePt" dir="t"/>
            </a:scene3d>
            <a:sp3d extrusionH="165100">
              <a:bevelT w="247650" h="2286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151750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c17vb1U8_UWPJoJl7PKiz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8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11.xml><?xml version="1.0" encoding="utf-8"?>
<a:theme xmlns:a="http://schemas.openxmlformats.org/drawingml/2006/main" name="9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12.xml><?xml version="1.0" encoding="utf-8"?>
<a:theme xmlns:a="http://schemas.openxmlformats.org/drawingml/2006/main" name="10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13.xml><?xml version="1.0" encoding="utf-8"?>
<a:theme xmlns:a="http://schemas.openxmlformats.org/drawingml/2006/main" name="11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2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5.xml><?xml version="1.0" encoding="utf-8"?>
<a:theme xmlns:a="http://schemas.openxmlformats.org/drawingml/2006/main" name="3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6.xml><?xml version="1.0" encoding="utf-8"?>
<a:theme xmlns:a="http://schemas.openxmlformats.org/drawingml/2006/main" name="4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7.xml><?xml version="1.0" encoding="utf-8"?>
<a:theme xmlns:a="http://schemas.openxmlformats.org/drawingml/2006/main" name="5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8.xml><?xml version="1.0" encoding="utf-8"?>
<a:theme xmlns:a="http://schemas.openxmlformats.org/drawingml/2006/main" name="6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9.xml><?xml version="1.0" encoding="utf-8"?>
<a:theme xmlns:a="http://schemas.openxmlformats.org/drawingml/2006/main" name="7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83</TotalTime>
  <Words>1529</Words>
  <Application>Microsoft Office PowerPoint</Application>
  <PresentationFormat>Widescreen</PresentationFormat>
  <Paragraphs>259</Paragraphs>
  <Slides>17</Slides>
  <Notes>9</Notes>
  <HiddenSlides>0</HiddenSlides>
  <MMClips>0</MMClips>
  <ScaleCrop>false</ScaleCrop>
  <HeadingPairs>
    <vt:vector size="6" baseType="variant">
      <vt:variant>
        <vt:lpstr>Fonts Used</vt:lpstr>
      </vt:variant>
      <vt:variant>
        <vt:i4>9</vt:i4>
      </vt:variant>
      <vt:variant>
        <vt:lpstr>Theme</vt:lpstr>
      </vt:variant>
      <vt:variant>
        <vt:i4>13</vt:i4>
      </vt:variant>
      <vt:variant>
        <vt:lpstr>Slide Titles</vt:lpstr>
      </vt:variant>
      <vt:variant>
        <vt:i4>17</vt:i4>
      </vt:variant>
    </vt:vector>
  </HeadingPairs>
  <TitlesOfParts>
    <vt:vector size="39" baseType="lpstr">
      <vt:lpstr>Arial</vt:lpstr>
      <vt:lpstr>Arial Black</vt:lpstr>
      <vt:lpstr>Calibri</vt:lpstr>
      <vt:lpstr>Calibri Light</vt:lpstr>
      <vt:lpstr>Tahoma</vt:lpstr>
      <vt:lpstr>Times New Roman</vt:lpstr>
      <vt:lpstr>Trebuchet MS</vt:lpstr>
      <vt:lpstr>Wingdings</vt:lpstr>
      <vt:lpstr>Wingdings 3</vt:lpstr>
      <vt:lpstr>Office Theme</vt:lpstr>
      <vt:lpstr>Facet</vt:lpstr>
      <vt:lpstr>1_Facet</vt:lpstr>
      <vt:lpstr>2_Facet</vt:lpstr>
      <vt:lpstr>3_Facet</vt:lpstr>
      <vt:lpstr>4_Facet</vt:lpstr>
      <vt:lpstr>5_Facet</vt:lpstr>
      <vt:lpstr>6_Facet</vt:lpstr>
      <vt:lpstr>7_Facet</vt:lpstr>
      <vt:lpstr>8_Facet</vt:lpstr>
      <vt:lpstr>9_Facet</vt:lpstr>
      <vt:lpstr>10_Facet</vt:lpstr>
      <vt:lpstr>11_Facet</vt:lpstr>
      <vt:lpstr>O'Dwyers GAA </vt:lpstr>
      <vt:lpstr>This evenings plan approx times;</vt:lpstr>
      <vt:lpstr>Overview</vt:lpstr>
      <vt:lpstr>Introduction </vt:lpstr>
      <vt:lpstr>PowerPoint Presentation</vt:lpstr>
      <vt:lpstr>U16 division 5 or 6</vt:lpstr>
      <vt:lpstr>PowerPoint Presentation</vt:lpstr>
      <vt:lpstr>Player Development Areas out of 10 ratings</vt:lpstr>
      <vt:lpstr>Functional Screening Test (Ian Howley)</vt:lpstr>
      <vt:lpstr>Next steps</vt:lpstr>
      <vt:lpstr>Components of Sporting Success</vt:lpstr>
      <vt:lpstr>Performance Profiling</vt:lpstr>
      <vt:lpstr>Phases of Periodisation</vt:lpstr>
      <vt:lpstr>Becoming A Dublin U16 or U18 player and to play division one or two football.</vt:lpstr>
      <vt:lpstr>Becoming a champion built with power and speed.</vt:lpstr>
      <vt:lpstr>Remember….</vt:lpstr>
      <vt:lpstr>Please leave your details with O'Dwyers if you haven't done so before</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O'Dwyers GAA</dc:title>
  <dc:creator>John.McGarry</dc:creator>
  <cp:lastModifiedBy>John.McGarry</cp:lastModifiedBy>
  <cp:revision>65</cp:revision>
  <dcterms:created xsi:type="dcterms:W3CDTF">2016-11-17T12:54:07Z</dcterms:created>
  <dcterms:modified xsi:type="dcterms:W3CDTF">2016-11-22T12:54:35Z</dcterms:modified>
</cp:coreProperties>
</file>